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3" r:id="rId5"/>
    <p:sldId id="262" r:id="rId6"/>
    <p:sldId id="264" r:id="rId7"/>
    <p:sldId id="265" r:id="rId8"/>
    <p:sldId id="267" r:id="rId9"/>
    <p:sldId id="268" r:id="rId10"/>
    <p:sldId id="269" r:id="rId11"/>
    <p:sldId id="296" r:id="rId12"/>
    <p:sldId id="273" r:id="rId13"/>
    <p:sldId id="274" r:id="rId14"/>
    <p:sldId id="275" r:id="rId15"/>
    <p:sldId id="276" r:id="rId16"/>
    <p:sldId id="277" r:id="rId17"/>
    <p:sldId id="270" r:id="rId18"/>
    <p:sldId id="271" r:id="rId19"/>
    <p:sldId id="272" r:id="rId20"/>
    <p:sldId id="278" r:id="rId21"/>
    <p:sldId id="279" r:id="rId22"/>
    <p:sldId id="280" r:id="rId23"/>
    <p:sldId id="281" r:id="rId24"/>
    <p:sldId id="294" r:id="rId25"/>
    <p:sldId id="283" r:id="rId26"/>
    <p:sldId id="282" r:id="rId27"/>
    <p:sldId id="284" r:id="rId28"/>
    <p:sldId id="285" r:id="rId29"/>
    <p:sldId id="286" r:id="rId30"/>
    <p:sldId id="287" r:id="rId31"/>
    <p:sldId id="288" r:id="rId32"/>
    <p:sldId id="295" r:id="rId33"/>
    <p:sldId id="289" r:id="rId34"/>
    <p:sldId id="291" r:id="rId35"/>
    <p:sldId id="292" r:id="rId36"/>
    <p:sldId id="290" r:id="rId37"/>
    <p:sldId id="260" r:id="rId38"/>
    <p:sldId id="261" r:id="rId39"/>
    <p:sldId id="293" r:id="rId40"/>
    <p:sldId id="29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Rockwell" pitchFamily="18" charset="0"/>
        <a:ea typeface="+mn-ea"/>
        <a:cs typeface="Arial" charset="0"/>
      </a:defRPr>
    </a:lvl1pPr>
    <a:lvl2pPr marL="457200" algn="l" rtl="0" fontAlgn="base">
      <a:spcBef>
        <a:spcPct val="0"/>
      </a:spcBef>
      <a:spcAft>
        <a:spcPct val="0"/>
      </a:spcAft>
      <a:defRPr kern="1200">
        <a:solidFill>
          <a:schemeClr val="tx1"/>
        </a:solidFill>
        <a:latin typeface="Rockwell" pitchFamily="18" charset="0"/>
        <a:ea typeface="+mn-ea"/>
        <a:cs typeface="Arial" charset="0"/>
      </a:defRPr>
    </a:lvl2pPr>
    <a:lvl3pPr marL="914400" algn="l" rtl="0" fontAlgn="base">
      <a:spcBef>
        <a:spcPct val="0"/>
      </a:spcBef>
      <a:spcAft>
        <a:spcPct val="0"/>
      </a:spcAft>
      <a:defRPr kern="1200">
        <a:solidFill>
          <a:schemeClr val="tx1"/>
        </a:solidFill>
        <a:latin typeface="Rockwell" pitchFamily="18" charset="0"/>
        <a:ea typeface="+mn-ea"/>
        <a:cs typeface="Arial" charset="0"/>
      </a:defRPr>
    </a:lvl3pPr>
    <a:lvl4pPr marL="1371600" algn="l" rtl="0" fontAlgn="base">
      <a:spcBef>
        <a:spcPct val="0"/>
      </a:spcBef>
      <a:spcAft>
        <a:spcPct val="0"/>
      </a:spcAft>
      <a:defRPr kern="1200">
        <a:solidFill>
          <a:schemeClr val="tx1"/>
        </a:solidFill>
        <a:latin typeface="Rockwell" pitchFamily="18" charset="0"/>
        <a:ea typeface="+mn-ea"/>
        <a:cs typeface="Arial" charset="0"/>
      </a:defRPr>
    </a:lvl4pPr>
    <a:lvl5pPr marL="1828800" algn="l" rtl="0" fontAlgn="base">
      <a:spcBef>
        <a:spcPct val="0"/>
      </a:spcBef>
      <a:spcAft>
        <a:spcPct val="0"/>
      </a:spcAft>
      <a:defRPr kern="1200">
        <a:solidFill>
          <a:schemeClr val="tx1"/>
        </a:solidFill>
        <a:latin typeface="Rockwell" pitchFamily="18" charset="0"/>
        <a:ea typeface="+mn-ea"/>
        <a:cs typeface="Arial" charset="0"/>
      </a:defRPr>
    </a:lvl5pPr>
    <a:lvl6pPr marL="2286000" algn="l" defTabSz="914400" rtl="0" eaLnBrk="1" latinLnBrk="0" hangingPunct="1">
      <a:defRPr kern="1200">
        <a:solidFill>
          <a:schemeClr val="tx1"/>
        </a:solidFill>
        <a:latin typeface="Rockwell" pitchFamily="18" charset="0"/>
        <a:ea typeface="+mn-ea"/>
        <a:cs typeface="Arial" charset="0"/>
      </a:defRPr>
    </a:lvl6pPr>
    <a:lvl7pPr marL="2743200" algn="l" defTabSz="914400" rtl="0" eaLnBrk="1" latinLnBrk="0" hangingPunct="1">
      <a:defRPr kern="1200">
        <a:solidFill>
          <a:schemeClr val="tx1"/>
        </a:solidFill>
        <a:latin typeface="Rockwell" pitchFamily="18" charset="0"/>
        <a:ea typeface="+mn-ea"/>
        <a:cs typeface="Arial" charset="0"/>
      </a:defRPr>
    </a:lvl7pPr>
    <a:lvl8pPr marL="3200400" algn="l" defTabSz="914400" rtl="0" eaLnBrk="1" latinLnBrk="0" hangingPunct="1">
      <a:defRPr kern="1200">
        <a:solidFill>
          <a:schemeClr val="tx1"/>
        </a:solidFill>
        <a:latin typeface="Rockwell" pitchFamily="18" charset="0"/>
        <a:ea typeface="+mn-ea"/>
        <a:cs typeface="Arial" charset="0"/>
      </a:defRPr>
    </a:lvl8pPr>
    <a:lvl9pPr marL="3657600" algn="l" defTabSz="914400" rtl="0" eaLnBrk="1" latinLnBrk="0" hangingPunct="1">
      <a:defRPr kern="1200">
        <a:solidFill>
          <a:schemeClr val="tx1"/>
        </a:solidFill>
        <a:latin typeface="Rockwel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7" autoAdjust="0"/>
    <p:restoredTop sz="94660"/>
  </p:normalViewPr>
  <p:slideViewPr>
    <p:cSldViewPr>
      <p:cViewPr varScale="1">
        <p:scale>
          <a:sx n="69" d="100"/>
          <a:sy n="69" d="100"/>
        </p:scale>
        <p:origin x="-4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9DCD4F08-B727-471F-9FCF-20170B2EB7B9}" type="datetimeFigureOut">
              <a:rPr lang="en-US"/>
              <a:pPr>
                <a:defRPr/>
              </a:pPr>
              <a:t>5/4/2011</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9D15D46A-ABBA-45C0-9DC2-83B5A8895254}"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34187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CC657831-B0D4-4FC2-98BC-D676144464D4}" type="datetimeFigureOut">
              <a:rPr lang="en-US"/>
              <a:pPr>
                <a:defRPr/>
              </a:pPr>
              <a:t>5/4/2011</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FAAB2CD9-DDAC-497E-9FDC-6087EC5DB9BD}" type="slidenum">
              <a:rPr lang="en-US"/>
              <a:pPr>
                <a:defRPr/>
              </a:pPr>
              <a:t>‹#›</a:t>
            </a:fld>
            <a:endParaRPr lang="en-US"/>
          </a:p>
        </p:txBody>
      </p:sp>
    </p:spTree>
    <p:extLst>
      <p:ext uri="{BB962C8B-B14F-4D97-AF65-F5344CB8AC3E}">
        <p14:creationId xmlns:p14="http://schemas.microsoft.com/office/powerpoint/2010/main" val="383669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D2C865EA-83CC-4114-B715-9F8AB39FE679}" type="datetimeFigureOut">
              <a:rPr lang="en-US"/>
              <a:pPr>
                <a:defRPr/>
              </a:pPr>
              <a:t>5/4/2011</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67EAF6A5-E7BF-4C48-B3C2-32DA7EF4FFFC}" type="slidenum">
              <a:rPr lang="en-US"/>
              <a:pPr>
                <a:defRPr/>
              </a:pPr>
              <a:t>‹#›</a:t>
            </a:fld>
            <a:endParaRPr lang="en-US"/>
          </a:p>
        </p:txBody>
      </p:sp>
    </p:spTree>
    <p:extLst>
      <p:ext uri="{BB962C8B-B14F-4D97-AF65-F5344CB8AC3E}">
        <p14:creationId xmlns:p14="http://schemas.microsoft.com/office/powerpoint/2010/main" val="367396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BD0764DC-315D-4525-97E4-02E59BC83977}" type="datetimeFigureOut">
              <a:rPr lang="en-US"/>
              <a:pPr>
                <a:defRPr/>
              </a:pPr>
              <a:t>5/4/2011</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01CF1881-A863-4DBC-9124-13950D35BDC3}" type="slidenum">
              <a:rPr lang="en-US"/>
              <a:pPr>
                <a:defRPr/>
              </a:pPr>
              <a:t>‹#›</a:t>
            </a:fld>
            <a:endParaRPr lang="en-US"/>
          </a:p>
        </p:txBody>
      </p:sp>
    </p:spTree>
    <p:extLst>
      <p:ext uri="{BB962C8B-B14F-4D97-AF65-F5344CB8AC3E}">
        <p14:creationId xmlns:p14="http://schemas.microsoft.com/office/powerpoint/2010/main" val="144225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ACA464C9-8F2E-4C90-8CD0-8602E4AF8C04}" type="datetimeFigureOut">
              <a:rPr lang="en-US"/>
              <a:pPr>
                <a:defRPr/>
              </a:pPr>
              <a:t>5/4/2011</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D7AF3D9-64DD-42D9-95E2-B96F7D753F37}"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2758957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ED5EC0FB-FAC2-4B07-AFCA-6FF6528F683C}" type="datetimeFigureOut">
              <a:rPr lang="en-US"/>
              <a:pPr>
                <a:defRPr/>
              </a:pPr>
              <a:t>5/4/2011</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A107156-7BC4-4858-B2D9-62AABA6B980F}" type="slidenum">
              <a:rPr lang="en-US"/>
              <a:pPr>
                <a:defRPr/>
              </a:pPr>
              <a:t>‹#›</a:t>
            </a:fld>
            <a:endParaRPr lang="en-US"/>
          </a:p>
        </p:txBody>
      </p:sp>
    </p:spTree>
    <p:extLst>
      <p:ext uri="{BB962C8B-B14F-4D97-AF65-F5344CB8AC3E}">
        <p14:creationId xmlns:p14="http://schemas.microsoft.com/office/powerpoint/2010/main" val="65701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B710DC51-87F6-4941-9960-4F7121825C24}" type="datetimeFigureOut">
              <a:rPr lang="en-US"/>
              <a:pPr>
                <a:defRPr/>
              </a:pPr>
              <a:t>5/4/2011</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B29E00BB-40EF-4CEC-B732-063119499C7A}" type="slidenum">
              <a:rPr lang="en-US"/>
              <a:pPr>
                <a:defRPr/>
              </a:pPr>
              <a:t>‹#›</a:t>
            </a:fld>
            <a:endParaRPr lang="en-US"/>
          </a:p>
        </p:txBody>
      </p:sp>
    </p:spTree>
    <p:extLst>
      <p:ext uri="{BB962C8B-B14F-4D97-AF65-F5344CB8AC3E}">
        <p14:creationId xmlns:p14="http://schemas.microsoft.com/office/powerpoint/2010/main" val="394409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428FC200-91A1-4234-8A00-6CA32F15CB84}" type="datetimeFigureOut">
              <a:rPr lang="en-US"/>
              <a:pPr>
                <a:defRPr/>
              </a:pPr>
              <a:t>5/4/2011</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894CCDA4-5117-4E8E-9FD3-6BC87EE1947A}" type="slidenum">
              <a:rPr lang="en-US"/>
              <a:pPr>
                <a:defRPr/>
              </a:pPr>
              <a:t>‹#›</a:t>
            </a:fld>
            <a:endParaRPr lang="en-US"/>
          </a:p>
        </p:txBody>
      </p:sp>
    </p:spTree>
    <p:extLst>
      <p:ext uri="{BB962C8B-B14F-4D97-AF65-F5344CB8AC3E}">
        <p14:creationId xmlns:p14="http://schemas.microsoft.com/office/powerpoint/2010/main" val="56359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94BD0A86-A7A0-4449-80A8-EF330300831C}" type="datetimeFigureOut">
              <a:rPr lang="en-US"/>
              <a:pPr>
                <a:defRPr/>
              </a:pPr>
              <a:t>5/4/2011</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7ADE55F5-1D52-4796-9C9A-D7B987A44E57}" type="slidenum">
              <a:rPr lang="en-US"/>
              <a:pPr>
                <a:defRPr/>
              </a:pPr>
              <a:t>‹#›</a:t>
            </a:fld>
            <a:endParaRPr lang="en-US"/>
          </a:p>
        </p:txBody>
      </p:sp>
    </p:spTree>
    <p:extLst>
      <p:ext uri="{BB962C8B-B14F-4D97-AF65-F5344CB8AC3E}">
        <p14:creationId xmlns:p14="http://schemas.microsoft.com/office/powerpoint/2010/main" val="72574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9D08C8E5-EB9A-4511-99D1-25093700AA91}" type="datetimeFigureOut">
              <a:rPr lang="en-US"/>
              <a:pPr>
                <a:defRPr/>
              </a:pPr>
              <a:t>5/4/2011</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35A52DB1-B6FC-4840-A69E-4EB4AA1E485E}"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4756124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1A0F6364-42CA-411F-986E-734B6F7D44FF}" type="datetimeFigureOut">
              <a:rPr lang="en-US"/>
              <a:pPr>
                <a:defRPr/>
              </a:pPr>
              <a:t>5/4/2011</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4A0B7FBA-7124-4BC4-91E8-5CF32D11203C}"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3621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00CAEB1F-3A87-4F2E-A6A0-197B4674E662}" type="datetimeFigureOut">
              <a:rPr lang="en-US"/>
              <a:pPr>
                <a:defRPr/>
              </a:pPr>
              <a:t>5/4/2011</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4795F0F2-A9BC-45E6-BBFB-D1F971BEE285}"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699" r:id="rId7"/>
    <p:sldLayoutId id="2147483708" r:id="rId8"/>
    <p:sldLayoutId id="2147483709" r:id="rId9"/>
    <p:sldLayoutId id="2147483700" r:id="rId10"/>
    <p:sldLayoutId id="2147483701"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newegg.com/Product/Productcompare.aspx?Submit=ENE&amp;N=100006519%2050001550%2040000636&amp;IsNodeId=1&amp;srchInDesc=2&amp;page=1&amp;bop=And&amp;ActiveSearchResult=True&amp;CompareItemList=636|20-227-550%5e20-227-550-TS%2C20-227-542%5e20-227-542-T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pPr indent="0" algn="ctr" eaLnBrk="1" fontAlgn="auto" hangingPunct="1">
              <a:spcAft>
                <a:spcPts val="0"/>
              </a:spcAft>
              <a:defRPr/>
            </a:pPr>
            <a:r>
              <a:rPr lang="en-US" dirty="0" smtClean="0">
                <a:solidFill>
                  <a:schemeClr val="tx2">
                    <a:tint val="100000"/>
                    <a:shade val="90000"/>
                    <a:satMod val="250000"/>
                    <a:alpha val="100000"/>
                  </a:schemeClr>
                </a:solidFill>
              </a:rPr>
              <a:t>Storage: Where it’s come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from and is going</a:t>
            </a:r>
            <a:endParaRPr lang="en-US" dirty="0">
              <a:solidFill>
                <a:schemeClr val="tx2">
                  <a:tint val="100000"/>
                  <a:shade val="90000"/>
                  <a:satMod val="250000"/>
                  <a:alpha val="100000"/>
                </a:schemeClr>
              </a:solidFill>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67000"/>
            <a:ext cx="50022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Performance of SLC vs. MLC</a:t>
            </a:r>
            <a:endParaRPr lang="en-US" dirty="0">
              <a:solidFill>
                <a:schemeClr val="tx2">
                  <a:tint val="100000"/>
                  <a:shade val="90000"/>
                  <a:satMod val="250000"/>
                  <a:alpha val="100000"/>
                </a:schemeClr>
              </a:solidFill>
            </a:endParaRPr>
          </a:p>
        </p:txBody>
      </p:sp>
      <p:sp>
        <p:nvSpPr>
          <p:cNvPr id="19459" name="Content Placeholder 2"/>
          <p:cNvSpPr>
            <a:spLocks noGrp="1"/>
          </p:cNvSpPr>
          <p:nvPr>
            <p:ph idx="1"/>
          </p:nvPr>
        </p:nvSpPr>
        <p:spPr/>
        <p:txBody>
          <a:bodyPr/>
          <a:lstStyle/>
          <a:p>
            <a:pPr eaLnBrk="1" hangingPunct="1"/>
            <a:r>
              <a:rPr lang="en-US" smtClean="0"/>
              <a:t>Difference?</a:t>
            </a:r>
          </a:p>
          <a:p>
            <a:pPr lvl="1" eaLnBrk="1" hangingPunct="1"/>
            <a:r>
              <a:rPr lang="en-US" smtClean="0"/>
              <a:t>Since there are only 2 possible values of SLC it only takes 1 voltage to return a 0 or 1</a:t>
            </a:r>
          </a:p>
          <a:p>
            <a:pPr lvl="1" eaLnBrk="1" hangingPunct="1"/>
            <a:r>
              <a:rPr lang="en-US" smtClean="0"/>
              <a:t>MLC requires a maximum of 3 different voltages to assure that the value will be found.</a:t>
            </a:r>
          </a:p>
          <a:p>
            <a:pPr lvl="1" eaLnBrk="1" hangingPunct="1"/>
            <a:endParaRPr lang="en-US" smtClean="0"/>
          </a:p>
          <a:p>
            <a:pPr lvl="1" eaLnBrk="1" hangingPunct="1"/>
            <a:r>
              <a:rPr lang="en-US" smtClean="0"/>
              <a:t>Random Read Speeds:</a:t>
            </a:r>
          </a:p>
          <a:p>
            <a:pPr lvl="2" eaLnBrk="1" hangingPunct="1"/>
            <a:r>
              <a:rPr lang="en-US" smtClean="0"/>
              <a:t>SLC: 25 µs	MLC: 50 µs</a:t>
            </a:r>
          </a:p>
          <a:p>
            <a:pPr lvl="1" eaLnBrk="1" hangingPunct="1"/>
            <a:r>
              <a:rPr lang="en-US" smtClean="0"/>
              <a:t>Random Write Speeds:</a:t>
            </a:r>
          </a:p>
          <a:p>
            <a:pPr lvl="2" eaLnBrk="1" hangingPunct="1"/>
            <a:r>
              <a:rPr lang="en-US" smtClean="0"/>
              <a:t>SLC: 250 µs	MLC: 900 µs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Control Flow</a:t>
            </a:r>
            <a:endParaRPr lang="en-US" dirty="0"/>
          </a:p>
        </p:txBody>
      </p:sp>
      <p:pic>
        <p:nvPicPr>
          <p:cNvPr id="583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191000" cy="478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97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 makes an SSD special?</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buFont typeface="Wingdings 2"/>
              <a:buChar char=""/>
              <a:defRPr/>
            </a:pPr>
            <a:r>
              <a:rPr lang="en-US" dirty="0" smtClean="0"/>
              <a:t>We’ve all used SSDs before, the same technology is used in USB </a:t>
            </a:r>
            <a:r>
              <a:rPr lang="en-US" b="1" dirty="0" smtClean="0"/>
              <a:t>Flash</a:t>
            </a:r>
            <a:r>
              <a:rPr lang="en-US" dirty="0" smtClean="0"/>
              <a:t> Drives and they only function around 5-40MB/s.</a:t>
            </a:r>
          </a:p>
          <a:p>
            <a:pPr marL="0" indent="0" eaLnBrk="1" fontAlgn="auto" hangingPunct="1">
              <a:spcBef>
                <a:spcPts val="0"/>
              </a:spcBef>
              <a:spcAft>
                <a:spcPts val="0"/>
              </a:spcAft>
              <a:buFont typeface="Wingdings 2"/>
              <a:buNone/>
              <a:defRPr/>
            </a:pPr>
            <a:endParaRPr lang="en-US" dirty="0"/>
          </a:p>
          <a:p>
            <a:pPr eaLnBrk="1" fontAlgn="auto" hangingPunct="1">
              <a:spcBef>
                <a:spcPts val="0"/>
              </a:spcBef>
              <a:spcAft>
                <a:spcPts val="0"/>
              </a:spcAft>
              <a:buFont typeface="Wingdings 2"/>
              <a:buChar char=""/>
              <a:defRPr/>
            </a:pPr>
            <a:r>
              <a:rPr lang="en-US" dirty="0" smtClean="0"/>
              <a:t>What if we use 10 USB Flash Drives in raid as a HDD?</a:t>
            </a:r>
          </a:p>
          <a:p>
            <a:pPr marL="640080" lvl="1" eaLnBrk="1" fontAlgn="auto" hangingPunct="1">
              <a:spcAft>
                <a:spcPts val="0"/>
              </a:spcAft>
              <a:defRPr/>
            </a:pPr>
            <a:r>
              <a:rPr lang="en-US" dirty="0" smtClean="0"/>
              <a:t>Anywhere between 40GB – 320GB</a:t>
            </a:r>
          </a:p>
          <a:p>
            <a:pPr marL="640080" lvl="1" eaLnBrk="1" fontAlgn="auto" hangingPunct="1">
              <a:spcAft>
                <a:spcPts val="0"/>
              </a:spcAft>
              <a:defRPr/>
            </a:pPr>
            <a:r>
              <a:rPr lang="en-US" dirty="0" smtClean="0"/>
              <a:t>Possible access speed of 50-400MB/s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Structure on the Board</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en-US" dirty="0" smtClean="0"/>
              <a:t>Each SSD board contains any number of NAND ICs, chip used to store data, all depending on how expensive the board is.</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Each SDD board also contains any number of support channels, normally one per NAND IC, which allows the controller to communicate to each NAND IC.</a:t>
            </a: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OCZ </a:t>
            </a:r>
            <a:r>
              <a:rPr lang="en-US" dirty="0" err="1" smtClean="0">
                <a:solidFill>
                  <a:schemeClr val="tx2">
                    <a:tint val="100000"/>
                    <a:shade val="90000"/>
                    <a:satMod val="250000"/>
                    <a:alpha val="100000"/>
                  </a:schemeClr>
                </a:solidFill>
              </a:rPr>
              <a:t>Revodrive</a:t>
            </a:r>
            <a:endParaRPr lang="en-US" dirty="0">
              <a:solidFill>
                <a:schemeClr val="tx2">
                  <a:tint val="100000"/>
                  <a:shade val="90000"/>
                  <a:satMod val="250000"/>
                  <a:alpha val="100000"/>
                </a:schemeClr>
              </a:solidFill>
            </a:endParaRP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471613"/>
            <a:ext cx="7467600" cy="5221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Can you say </a:t>
            </a:r>
            <a:r>
              <a:rPr lang="en-US" dirty="0" smtClean="0">
                <a:solidFill>
                  <a:schemeClr val="tx2">
                    <a:tint val="100000"/>
                    <a:shade val="90000"/>
                    <a:satMod val="250000"/>
                    <a:alpha val="100000"/>
                  </a:schemeClr>
                </a:solidFill>
              </a:rPr>
              <a:t>Parallelism?</a:t>
            </a:r>
            <a:endParaRPr lang="en-US" dirty="0">
              <a:solidFill>
                <a:schemeClr val="tx2">
                  <a:tint val="100000"/>
                  <a:shade val="90000"/>
                  <a:satMod val="250000"/>
                  <a:alpha val="100000"/>
                </a:schemeClr>
              </a:solidFill>
            </a:endParaRPr>
          </a:p>
        </p:txBody>
      </p:sp>
      <p:sp>
        <p:nvSpPr>
          <p:cNvPr id="23555" name="Content Placeholder 2"/>
          <p:cNvSpPr>
            <a:spLocks noGrp="1"/>
          </p:cNvSpPr>
          <p:nvPr>
            <p:ph idx="1"/>
          </p:nvPr>
        </p:nvSpPr>
        <p:spPr/>
        <p:txBody>
          <a:bodyPr/>
          <a:lstStyle/>
          <a:p>
            <a:pPr eaLnBrk="1" hangingPunct="1"/>
            <a:r>
              <a:rPr lang="en-US" smtClean="0"/>
              <a:t>The sheer speed of a SSD comes from the fact that it can access each of its NAND IC at exactly the same time.</a:t>
            </a:r>
          </a:p>
          <a:p>
            <a:pPr eaLnBrk="1" hangingPunct="1"/>
            <a:endParaRPr lang="en-US" smtClean="0"/>
          </a:p>
          <a:p>
            <a:pPr eaLnBrk="1" hangingPunct="1"/>
            <a:r>
              <a:rPr lang="en-US" smtClean="0"/>
              <a:t>While Platter HDDs like to have reads/writes to be in the same location for future access SSDs would rather have the data spread evenly across all of its NAND ICs for maximum accessibility.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 could be better?</a:t>
            </a:r>
            <a:endParaRPr lang="en-US" dirty="0">
              <a:solidFill>
                <a:schemeClr val="tx2">
                  <a:tint val="100000"/>
                  <a:shade val="90000"/>
                  <a:satMod val="250000"/>
                  <a:alpha val="100000"/>
                </a:schemeClr>
              </a:solidFill>
            </a:endParaRPr>
          </a:p>
        </p:txBody>
      </p:sp>
      <p:sp>
        <p:nvSpPr>
          <p:cNvPr id="24579" name="Content Placeholder 2"/>
          <p:cNvSpPr>
            <a:spLocks noGrp="1"/>
          </p:cNvSpPr>
          <p:nvPr>
            <p:ph idx="1"/>
          </p:nvPr>
        </p:nvSpPr>
        <p:spPr/>
        <p:txBody>
          <a:bodyPr/>
          <a:lstStyle/>
          <a:p>
            <a:pPr eaLnBrk="1" hangingPunct="1"/>
            <a:r>
              <a:rPr lang="en-US" smtClean="0"/>
              <a:t>You have it all in an SSD:</a:t>
            </a:r>
          </a:p>
          <a:p>
            <a:pPr lvl="1" eaLnBrk="1" hangingPunct="1"/>
            <a:r>
              <a:rPr lang="en-US" smtClean="0"/>
              <a:t>Almost instantaneous  read and write times</a:t>
            </a:r>
          </a:p>
          <a:p>
            <a:pPr lvl="1" eaLnBrk="1" hangingPunct="1"/>
            <a:r>
              <a:rPr lang="en-US" smtClean="0"/>
              <a:t>The ability to read or write in multiple locations at once</a:t>
            </a:r>
          </a:p>
          <a:p>
            <a:pPr lvl="1" eaLnBrk="1" hangingPunct="1"/>
            <a:r>
              <a:rPr lang="en-US" smtClean="0"/>
              <a:t>The speed of the drive scales extremely well with the number of NAND ICs on board</a:t>
            </a:r>
          </a:p>
          <a:p>
            <a:pPr lvl="1" eaLnBrk="1" hangingPunct="1"/>
            <a:endParaRPr lang="en-US" smtClean="0"/>
          </a:p>
          <a:p>
            <a:pPr eaLnBrk="1" hangingPunct="1"/>
            <a:r>
              <a:rPr lang="en-US" smtClean="0"/>
              <a:t>But…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 about Erasing?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buFont typeface="Wingdings 2"/>
              <a:buChar char=""/>
              <a:defRPr/>
            </a:pPr>
            <a:r>
              <a:rPr lang="en-US" dirty="0" smtClean="0"/>
              <a:t>To erase the value in flash memory the original voltage must be reset to neutral before a new voltage can be applied, known as write amplification.</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Random Erase Speed:</a:t>
            </a:r>
          </a:p>
          <a:p>
            <a:pPr marL="640080" lvl="1" eaLnBrk="1" fontAlgn="auto" hangingPunct="1">
              <a:spcAft>
                <a:spcPts val="0"/>
              </a:spcAft>
              <a:defRPr/>
            </a:pPr>
            <a:r>
              <a:rPr lang="en-US" dirty="0" smtClean="0"/>
              <a:t>SLC 2ms per block 	MLC 2ms per block</a:t>
            </a:r>
          </a:p>
          <a:p>
            <a:pPr marL="640080" lvl="1" eaLnBrk="1" fontAlgn="auto" hangingPunct="1">
              <a:spcAft>
                <a:spcPts val="0"/>
              </a:spcAft>
              <a:defRPr/>
            </a:pPr>
            <a:endParaRPr lang="en-US" dirty="0" smtClean="0"/>
          </a:p>
          <a:p>
            <a:pPr eaLnBrk="1" fontAlgn="auto" hangingPunct="1">
              <a:spcBef>
                <a:spcPts val="0"/>
              </a:spcBef>
              <a:spcAft>
                <a:spcPts val="0"/>
              </a:spcAft>
              <a:buFont typeface="Wingdings 2"/>
              <a:buChar char=""/>
              <a:defRPr/>
            </a:pPr>
            <a:r>
              <a:rPr lang="en-US" dirty="0" smtClean="0"/>
              <a:t>What is this block stuff?</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Memory Structure</a:t>
            </a:r>
            <a:endParaRPr lang="en-US" dirty="0">
              <a:solidFill>
                <a:schemeClr val="tx2">
                  <a:tint val="100000"/>
                  <a:shade val="90000"/>
                  <a:satMod val="250000"/>
                  <a:alpha val="100000"/>
                </a:schemeClr>
              </a:solidFill>
            </a:endParaRPr>
          </a:p>
        </p:txBody>
      </p:sp>
      <p:sp>
        <p:nvSpPr>
          <p:cNvPr id="26627" name="Content Placeholder 2"/>
          <p:cNvSpPr>
            <a:spLocks noGrp="1"/>
          </p:cNvSpPr>
          <p:nvPr>
            <p:ph idx="1"/>
          </p:nvPr>
        </p:nvSpPr>
        <p:spPr/>
        <p:txBody>
          <a:bodyPr/>
          <a:lstStyle/>
          <a:p>
            <a:pPr eaLnBrk="1" hangingPunct="1"/>
            <a:r>
              <a:rPr lang="en-US" smtClean="0"/>
              <a:t>1 or 2 bits does us no good</a:t>
            </a:r>
          </a:p>
          <a:p>
            <a:pPr eaLnBrk="1" hangingPunct="1"/>
            <a:r>
              <a:rPr lang="en-US" smtClean="0"/>
              <a:t>Pages!!!</a:t>
            </a:r>
          </a:p>
          <a:p>
            <a:pPr lvl="1" eaLnBrk="1" hangingPunct="1"/>
            <a:r>
              <a:rPr lang="en-US" smtClean="0"/>
              <a:t>1 Page = 4KB coincidence? </a:t>
            </a:r>
          </a:p>
          <a:p>
            <a:pPr eaLnBrk="1" hangingPunct="1"/>
            <a:r>
              <a:rPr lang="en-US" smtClean="0"/>
              <a:t>Block = 128 Pages = 512 KB</a:t>
            </a:r>
          </a:p>
          <a:p>
            <a:pPr eaLnBrk="1" hangingPunct="1"/>
            <a:r>
              <a:rPr lang="en-US" smtClean="0"/>
              <a:t>Plane = 1024 Blocks = 512 MB</a:t>
            </a:r>
          </a:p>
          <a:p>
            <a:pPr lvl="1" eaLnBrk="1" hangingPunct="1"/>
            <a:r>
              <a:rPr lang="en-US" smtClean="0"/>
              <a:t>Depending on the board the combining keeps going up until you get a single chip, NAND IC, on the board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The </a:t>
            </a:r>
            <a:r>
              <a:rPr lang="en-US" dirty="0" smtClean="0">
                <a:solidFill>
                  <a:schemeClr val="tx2">
                    <a:tint val="100000"/>
                    <a:shade val="90000"/>
                    <a:satMod val="250000"/>
                    <a:alpha val="100000"/>
                  </a:schemeClr>
                </a:solidFill>
              </a:rPr>
              <a:t>Achilles</a:t>
            </a:r>
            <a:r>
              <a:rPr lang="en-US" dirty="0">
                <a:solidFill>
                  <a:schemeClr val="tx2">
                    <a:tint val="100000"/>
                    <a:shade val="90000"/>
                    <a:satMod val="250000"/>
                    <a:alpha val="100000"/>
                  </a:schemeClr>
                </a:solidFill>
              </a:rPr>
              <a:t>' </a:t>
            </a:r>
            <a:r>
              <a:rPr lang="en-US" dirty="0" smtClean="0">
                <a:solidFill>
                  <a:schemeClr val="tx2">
                    <a:tint val="100000"/>
                    <a:shade val="90000"/>
                    <a:satMod val="250000"/>
                    <a:alpha val="100000"/>
                  </a:schemeClr>
                </a:solidFill>
              </a:rPr>
              <a:t>Heel of SSDs </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en-US" dirty="0" smtClean="0"/>
              <a:t>Wait a sec, we can write and read a single page of data from a SSD but we have to delete an entire block to release it?</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I guess its ok since we are able to write to individual pages on the SSD, oh there’s one more thing the page has to be empty before we can write to it…crap.</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To make matters worse, a standard MLC can only be erased 10,000 times before it goes bad.</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Solution: Lets not actually delete files when they are deleted on the OS, much like a platter drive.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The First Drives:</a:t>
            </a:r>
            <a:endParaRPr lang="en-US" dirty="0">
              <a:solidFill>
                <a:schemeClr val="tx2">
                  <a:tint val="100000"/>
                  <a:shade val="90000"/>
                  <a:satMod val="250000"/>
                  <a:alpha val="100000"/>
                </a:schemeClr>
              </a:solidFill>
            </a:endParaRPr>
          </a:p>
        </p:txBody>
      </p:sp>
      <p:sp>
        <p:nvSpPr>
          <p:cNvPr id="11267" name="Content Placeholder 2"/>
          <p:cNvSpPr>
            <a:spLocks noGrp="1"/>
          </p:cNvSpPr>
          <p:nvPr>
            <p:ph idx="1"/>
          </p:nvPr>
        </p:nvSpPr>
        <p:spPr/>
        <p:txBody>
          <a:bodyPr/>
          <a:lstStyle/>
          <a:p>
            <a:pPr eaLnBrk="1" hangingPunct="1"/>
            <a:r>
              <a:rPr lang="en-US" smtClean="0"/>
              <a:t>Storage Capacity:		3.75 MB</a:t>
            </a:r>
          </a:p>
          <a:p>
            <a:pPr eaLnBrk="1" hangingPunct="1"/>
            <a:r>
              <a:rPr lang="en-US" smtClean="0"/>
              <a:t>Physical Size:		87.9 ft</a:t>
            </a:r>
            <a:r>
              <a:rPr lang="en-US" baseline="30000" smtClean="0"/>
              <a:t>3 </a:t>
            </a:r>
          </a:p>
          <a:p>
            <a:pPr eaLnBrk="1" hangingPunct="1"/>
            <a:r>
              <a:rPr lang="en-US" smtClean="0"/>
              <a:t>Price for storage:		15,000$/MB</a:t>
            </a:r>
          </a:p>
          <a:p>
            <a:pPr eaLnBrk="1" hangingPunct="1"/>
            <a:endParaRPr lang="en-US" smtClean="0"/>
          </a:p>
          <a:p>
            <a:pPr eaLnBrk="1" hangingPunct="1"/>
            <a:r>
              <a:rPr lang="en-US" smtClean="0"/>
              <a:t>Seek Time:			600 ms</a:t>
            </a:r>
          </a:p>
          <a:p>
            <a:pPr eaLnBrk="1" hangingPunct="1"/>
            <a:r>
              <a:rPr lang="en-US" smtClean="0"/>
              <a:t>Rotational Speed:		1200 RPM</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The Original Solution</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en-US" dirty="0" smtClean="0"/>
              <a:t>Rather then deleting the block and writing the modified block with the new page back in the original location just write the modified block to another location in memory.</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Believe it or not drives were actually shipped with this solution, never thinking about what happened when the drive filled up.</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After the drive filled up the amount of time to write a block of data went from 250 µs to </a:t>
            </a:r>
            <a:r>
              <a:rPr lang="en-US" dirty="0"/>
              <a:t>250 </a:t>
            </a:r>
            <a:r>
              <a:rPr lang="en-US" dirty="0" smtClean="0"/>
              <a:t>µs + 2ms since it also had to delete a block. This actually made the SSDs slower then a regular platter drive when writing.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Example:</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640080" lvl="1" eaLnBrk="1" fontAlgn="auto" hangingPunct="1">
              <a:spcAft>
                <a:spcPts val="0"/>
              </a:spcAft>
              <a:defRPr/>
            </a:pPr>
            <a:r>
              <a:rPr lang="en-US" dirty="0" smtClean="0"/>
              <a:t>Hypothetical SSD:</a:t>
            </a:r>
          </a:p>
          <a:p>
            <a:pPr marL="822960" lvl="2" indent="-192024" eaLnBrk="1" fontAlgn="auto" hangingPunct="1">
              <a:spcAft>
                <a:spcPts val="0"/>
              </a:spcAft>
              <a:buClr>
                <a:schemeClr val="accent3"/>
              </a:buClr>
              <a:buFont typeface="Wingdings 2"/>
              <a:buChar char=""/>
              <a:defRPr/>
            </a:pPr>
            <a:r>
              <a:rPr lang="en-US" dirty="0" smtClean="0"/>
              <a:t>Page Size:	4KB</a:t>
            </a:r>
          </a:p>
          <a:p>
            <a:pPr marL="822960" lvl="2" indent="-192024" eaLnBrk="1" fontAlgn="auto" hangingPunct="1">
              <a:spcAft>
                <a:spcPts val="0"/>
              </a:spcAft>
              <a:buClr>
                <a:schemeClr val="accent3"/>
              </a:buClr>
              <a:buFont typeface="Wingdings 2"/>
              <a:buChar char=""/>
              <a:defRPr/>
            </a:pPr>
            <a:r>
              <a:rPr lang="en-US" dirty="0" smtClean="0"/>
              <a:t>Block Size:	5 Pages</a:t>
            </a:r>
          </a:p>
          <a:p>
            <a:pPr marL="822960" lvl="2" indent="-192024" eaLnBrk="1" fontAlgn="auto" hangingPunct="1">
              <a:spcAft>
                <a:spcPts val="0"/>
              </a:spcAft>
              <a:buClr>
                <a:schemeClr val="accent3"/>
              </a:buClr>
              <a:buFont typeface="Wingdings 2"/>
              <a:buChar char=""/>
              <a:defRPr/>
            </a:pPr>
            <a:r>
              <a:rPr lang="en-US" dirty="0" smtClean="0"/>
              <a:t>Drive Size:	1 Block</a:t>
            </a:r>
          </a:p>
          <a:p>
            <a:pPr marL="822960" lvl="2" indent="-192024" eaLnBrk="1" fontAlgn="auto" hangingPunct="1">
              <a:spcAft>
                <a:spcPts val="0"/>
              </a:spcAft>
              <a:buClr>
                <a:schemeClr val="accent3"/>
              </a:buClr>
              <a:buFont typeface="Wingdings 2"/>
              <a:buChar char=""/>
              <a:defRPr/>
            </a:pPr>
            <a:r>
              <a:rPr lang="en-US" dirty="0" smtClean="0"/>
              <a:t>Read Speed:	2 KB/s</a:t>
            </a:r>
          </a:p>
          <a:p>
            <a:pPr marL="822960" lvl="2" indent="-192024" eaLnBrk="1" fontAlgn="auto" hangingPunct="1">
              <a:spcAft>
                <a:spcPts val="0"/>
              </a:spcAft>
              <a:buClr>
                <a:schemeClr val="accent3"/>
              </a:buClr>
              <a:buFont typeface="Wingdings 2"/>
              <a:buChar char=""/>
              <a:defRPr/>
            </a:pPr>
            <a:r>
              <a:rPr lang="en-US" dirty="0" smtClean="0"/>
              <a:t>Write Speed: 	1 KB/s</a:t>
            </a:r>
          </a:p>
          <a:p>
            <a:pPr marL="411480" lvl="1" indent="0" eaLnBrk="1" fontAlgn="auto" hangingPunct="1">
              <a:spcAft>
                <a:spcPts val="0"/>
              </a:spcAft>
              <a:buFontTx/>
              <a:buNone/>
              <a:defRPr/>
            </a:pPr>
            <a:endParaRPr lang="en-US" dirty="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t="58658" b="5263"/>
          <a:stretch>
            <a:fillRect/>
          </a:stretch>
        </p:blipFill>
        <p:spPr bwMode="auto">
          <a:xfrm>
            <a:off x="2228850" y="4572000"/>
            <a:ext cx="424815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Example Cont.</a:t>
            </a:r>
            <a:endParaRPr lang="en-US" dirty="0">
              <a:solidFill>
                <a:schemeClr val="tx2">
                  <a:tint val="100000"/>
                  <a:shade val="90000"/>
                  <a:satMod val="250000"/>
                  <a:alpha val="100000"/>
                </a:schemeClr>
              </a:solidFill>
            </a:endParaRPr>
          </a:p>
        </p:txBody>
      </p:sp>
      <p:sp>
        <p:nvSpPr>
          <p:cNvPr id="30723" name="Content Placeholder 2"/>
          <p:cNvSpPr>
            <a:spLocks noGrp="1"/>
          </p:cNvSpPr>
          <p:nvPr>
            <p:ph idx="1"/>
          </p:nvPr>
        </p:nvSpPr>
        <p:spPr/>
        <p:txBody>
          <a:bodyPr/>
          <a:lstStyle/>
          <a:p>
            <a:pPr eaLnBrk="1" hangingPunct="1"/>
            <a:r>
              <a:rPr lang="en-US" dirty="0" smtClean="0"/>
              <a:t>Lets write a 4kb text file to the brand new SSD.</a:t>
            </a:r>
          </a:p>
          <a:p>
            <a:pPr eaLnBrk="1" hangingPunct="1"/>
            <a:endParaRPr lang="en-US" dirty="0" smtClean="0"/>
          </a:p>
          <a:p>
            <a:pPr eaLnBrk="1" hangingPunct="1"/>
            <a:endParaRPr lang="en-US" dirty="0" smtClean="0"/>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3048000"/>
            <a:ext cx="42481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Example Cont.</a:t>
            </a:r>
            <a:endParaRPr lang="en-US" dirty="0">
              <a:solidFill>
                <a:schemeClr val="tx2">
                  <a:tint val="100000"/>
                  <a:shade val="90000"/>
                  <a:satMod val="250000"/>
                  <a:alpha val="100000"/>
                </a:schemeClr>
              </a:solidFill>
            </a:endParaRPr>
          </a:p>
        </p:txBody>
      </p:sp>
      <p:sp>
        <p:nvSpPr>
          <p:cNvPr id="31747" name="Content Placeholder 2"/>
          <p:cNvSpPr>
            <a:spLocks noGrp="1"/>
          </p:cNvSpPr>
          <p:nvPr>
            <p:ph idx="1"/>
          </p:nvPr>
        </p:nvSpPr>
        <p:spPr/>
        <p:txBody>
          <a:bodyPr/>
          <a:lstStyle/>
          <a:p>
            <a:pPr eaLnBrk="1" hangingPunct="1"/>
            <a:r>
              <a:rPr lang="en-US" smtClean="0"/>
              <a:t>Now lets write an 8kb pic file to the almost brand new SSD, thankfully there's space.</a:t>
            </a:r>
          </a:p>
          <a:p>
            <a:pPr eaLnBrk="1" hangingPunct="1"/>
            <a:endParaRPr lang="en-US" smtClean="0"/>
          </a:p>
          <a:p>
            <a:pPr eaLnBrk="1" hangingPunct="1"/>
            <a:endParaRPr lang="en-US"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2676525"/>
            <a:ext cx="42481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a:t>
            </a:r>
            <a:endParaRPr lang="en-US" dirty="0"/>
          </a:p>
        </p:txBody>
      </p:sp>
      <p:sp>
        <p:nvSpPr>
          <p:cNvPr id="3" name="Content Placeholder 2"/>
          <p:cNvSpPr>
            <a:spLocks noGrp="1"/>
          </p:cNvSpPr>
          <p:nvPr>
            <p:ph idx="1"/>
          </p:nvPr>
        </p:nvSpPr>
        <p:spPr/>
        <p:txBody>
          <a:bodyPr/>
          <a:lstStyle/>
          <a:p>
            <a:r>
              <a:rPr lang="en-US" dirty="0" smtClean="0"/>
              <a:t>Now lets delete the txt file in the first page.</a:t>
            </a:r>
            <a:endParaRPr lang="en-US" dirty="0"/>
          </a:p>
        </p:txBody>
      </p:sp>
    </p:spTree>
    <p:extLst>
      <p:ext uri="{BB962C8B-B14F-4D97-AF65-F5344CB8AC3E}">
        <p14:creationId xmlns:p14="http://schemas.microsoft.com/office/powerpoint/2010/main" val="196300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Example Cont.</a:t>
            </a:r>
            <a:endParaRPr lang="en-US" dirty="0">
              <a:solidFill>
                <a:schemeClr val="tx2">
                  <a:tint val="100000"/>
                  <a:shade val="90000"/>
                  <a:satMod val="250000"/>
                  <a:alpha val="100000"/>
                </a:schemeClr>
              </a:solidFill>
            </a:endParaRPr>
          </a:p>
        </p:txBody>
      </p:sp>
      <p:sp>
        <p:nvSpPr>
          <p:cNvPr id="32771" name="Content Placeholder 2"/>
          <p:cNvSpPr>
            <a:spLocks noGrp="1"/>
          </p:cNvSpPr>
          <p:nvPr>
            <p:ph idx="1"/>
          </p:nvPr>
        </p:nvSpPr>
        <p:spPr/>
        <p:txBody>
          <a:bodyPr/>
          <a:lstStyle/>
          <a:p>
            <a:pPr eaLnBrk="1" hangingPunct="1"/>
            <a:r>
              <a:rPr lang="en-US" sz="2800" dirty="0" smtClean="0"/>
              <a:t>Finally lets write a 12kb pic to the SSD. How long should it take? 1 kb/s write speed</a:t>
            </a:r>
          </a:p>
          <a:p>
            <a:pPr eaLnBrk="1" hangingPunct="1"/>
            <a:endParaRPr lang="en-US" dirty="0" smtClean="0"/>
          </a:p>
          <a:p>
            <a:pPr eaLnBrk="1" hangingPunct="1"/>
            <a:endParaRPr lang="en-US" dirty="0" smtClean="0"/>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895600"/>
            <a:ext cx="42481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Example Cont.</a:t>
            </a:r>
            <a:endParaRPr lang="en-US" dirty="0">
              <a:solidFill>
                <a:schemeClr val="tx2">
                  <a:tint val="100000"/>
                  <a:shade val="90000"/>
                  <a:satMod val="250000"/>
                  <a:alpha val="100000"/>
                </a:schemeClr>
              </a:solidFill>
            </a:endParaRPr>
          </a:p>
        </p:txBody>
      </p:sp>
      <p:sp>
        <p:nvSpPr>
          <p:cNvPr id="33795" name="Content Placeholder 2"/>
          <p:cNvSpPr>
            <a:spLocks noGrp="1"/>
          </p:cNvSpPr>
          <p:nvPr>
            <p:ph idx="1"/>
          </p:nvPr>
        </p:nvSpPr>
        <p:spPr/>
        <p:txBody>
          <a:bodyPr/>
          <a:lstStyle/>
          <a:p>
            <a:pPr eaLnBrk="1" hangingPunct="1"/>
            <a:r>
              <a:rPr lang="en-US" dirty="0" smtClean="0"/>
              <a:t>What’s wrong here?</a:t>
            </a:r>
          </a:p>
          <a:p>
            <a:pPr lvl="1" eaLnBrk="1" hangingPunct="1"/>
            <a:r>
              <a:rPr lang="en-US" dirty="0" smtClean="0"/>
              <a:t>The OS is told there are 3 open pages on the SSD when there are only 2 available.</a:t>
            </a:r>
          </a:p>
          <a:p>
            <a:pPr lvl="1" eaLnBrk="1" hangingPunct="1"/>
            <a:r>
              <a:rPr lang="en-US" dirty="0" smtClean="0"/>
              <a:t>Time for the SSD to do some fancy footwork to open up the space.</a:t>
            </a:r>
          </a:p>
          <a:p>
            <a:pPr lvl="2" eaLnBrk="1" hangingPunct="1"/>
            <a:r>
              <a:rPr lang="en-US" dirty="0" smtClean="0"/>
              <a:t>Banking on the quality of the SSD hopefully it has an onboard cache otherwise it has to use ram, taking much longer and consuming CPU cycles.</a:t>
            </a:r>
          </a:p>
          <a:p>
            <a:pPr eaLnBrk="1" hangingPunct="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Example Cont.</a:t>
            </a:r>
          </a:p>
        </p:txBody>
      </p:sp>
      <p:sp>
        <p:nvSpPr>
          <p:cNvPr id="3" name="Content Placeholder 2"/>
          <p:cNvSpPr>
            <a:spLocks noGrp="1"/>
          </p:cNvSpPr>
          <p:nvPr>
            <p:ph idx="1"/>
          </p:nvPr>
        </p:nvSpPr>
        <p:spPr>
          <a:xfrm>
            <a:off x="3540125" y="1646238"/>
            <a:ext cx="5146675" cy="4525962"/>
          </a:xfrm>
        </p:spPr>
        <p:txBody>
          <a:bodyPr>
            <a:normAutofit lnSpcReduction="10000"/>
          </a:bodyPr>
          <a:lstStyle/>
          <a:p>
            <a:pPr eaLnBrk="1" fontAlgn="auto" hangingPunct="1">
              <a:spcBef>
                <a:spcPts val="0"/>
              </a:spcBef>
              <a:spcAft>
                <a:spcPts val="0"/>
              </a:spcAft>
              <a:buFont typeface="Wingdings 2"/>
              <a:buChar char=""/>
              <a:defRPr/>
            </a:pPr>
            <a:r>
              <a:rPr lang="en-US" dirty="0" smtClean="0"/>
              <a:t>Step 1: Read block into cache</a:t>
            </a:r>
          </a:p>
          <a:p>
            <a:pPr eaLnBrk="1" fontAlgn="auto" hangingPunct="1">
              <a:spcBef>
                <a:spcPts val="0"/>
              </a:spcBef>
              <a:spcAft>
                <a:spcPts val="0"/>
              </a:spcAft>
              <a:buFont typeface="Wingdings 2"/>
              <a:buChar char=""/>
              <a:defRPr/>
            </a:pPr>
            <a:r>
              <a:rPr lang="en-US" dirty="0" smtClean="0"/>
              <a:t>Step 2: Delete page from cache</a:t>
            </a:r>
          </a:p>
          <a:p>
            <a:pPr eaLnBrk="1" fontAlgn="auto" hangingPunct="1">
              <a:spcBef>
                <a:spcPts val="0"/>
              </a:spcBef>
              <a:spcAft>
                <a:spcPts val="0"/>
              </a:spcAft>
              <a:buFont typeface="Wingdings 2"/>
              <a:buChar char=""/>
              <a:defRPr/>
            </a:pPr>
            <a:r>
              <a:rPr lang="en-US" dirty="0" smtClean="0"/>
              <a:t>Step 3: Write new pic into cache</a:t>
            </a:r>
          </a:p>
          <a:p>
            <a:pPr eaLnBrk="1" fontAlgn="auto" hangingPunct="1">
              <a:spcBef>
                <a:spcPts val="0"/>
              </a:spcBef>
              <a:spcAft>
                <a:spcPts val="0"/>
              </a:spcAft>
              <a:buFont typeface="Wingdings 2"/>
              <a:buChar char=""/>
              <a:defRPr/>
            </a:pPr>
            <a:r>
              <a:rPr lang="en-US" dirty="0" smtClean="0"/>
              <a:t>Step 4: Delete the old block on SSD</a:t>
            </a:r>
          </a:p>
          <a:p>
            <a:pPr eaLnBrk="1" fontAlgn="auto" hangingPunct="1">
              <a:spcBef>
                <a:spcPts val="0"/>
              </a:spcBef>
              <a:spcAft>
                <a:spcPts val="0"/>
              </a:spcAft>
              <a:buFont typeface="Wingdings 2"/>
              <a:buChar char=""/>
              <a:defRPr/>
            </a:pPr>
            <a:r>
              <a:rPr lang="en-US" dirty="0" smtClean="0"/>
              <a:t>Step 5: Write cache to SSD</a:t>
            </a:r>
          </a:p>
          <a:p>
            <a:pPr marL="640080" lvl="1" eaLnBrk="1" fontAlgn="auto" hangingPunct="1">
              <a:spcAft>
                <a:spcPts val="0"/>
              </a:spcAft>
              <a:defRPr/>
            </a:pPr>
            <a:endParaRPr lang="en-US" dirty="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082925"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What’s happening?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en-US" dirty="0" smtClean="0"/>
              <a:t>The OS only thought it was writing 12 KBs of data when in fact the SSD had to read 12 KBs and then write 20KBs, the entire block.</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Since the SSD is quite slow the operation should have taken 12 </a:t>
            </a:r>
            <a:r>
              <a:rPr lang="en-US" dirty="0" err="1" smtClean="0"/>
              <a:t>secs</a:t>
            </a:r>
            <a:r>
              <a:rPr lang="en-US" dirty="0" smtClean="0"/>
              <a:t> but actually took 26 seconds, resulting in a write speed of .46KB/s not 1KB/s</a:t>
            </a: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dirty="0" smtClean="0"/>
              <a:t>That’s one hefty cut to the performance of the drive, how could we fix the problem and save SSDs from an early grave?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Trim to the Rescue in 2009 </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en-US" dirty="0" smtClean="0"/>
              <a:t>Why not just delete the file when it is deleted from the OS, or a relatively short time afterwards, and clear the page in the block out?</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Actually this fixes the problem of running out of space, but what happens when we try to overwrite a file, </a:t>
            </a:r>
            <a:r>
              <a:rPr lang="en-US" dirty="0" err="1" smtClean="0"/>
              <a:t>ie</a:t>
            </a:r>
            <a:r>
              <a:rPr lang="en-US" dirty="0" smtClean="0"/>
              <a:t> saving an updated word document?</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Unfortunately there is no way around having to read the block containing the original file into cache and deleting it, however there is a choice  to do it before or after the write. Which is better?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Platter Specifications</a:t>
            </a:r>
            <a:endParaRPr lang="en-US" dirty="0">
              <a:solidFill>
                <a:schemeClr val="tx2">
                  <a:tint val="100000"/>
                  <a:shade val="90000"/>
                  <a:satMod val="250000"/>
                  <a:alpha val="100000"/>
                </a:schemeClr>
              </a:solidFill>
            </a:endParaRPr>
          </a:p>
        </p:txBody>
      </p:sp>
      <p:sp>
        <p:nvSpPr>
          <p:cNvPr id="12291" name="Content Placeholder 2"/>
          <p:cNvSpPr>
            <a:spLocks noGrp="1"/>
          </p:cNvSpPr>
          <p:nvPr>
            <p:ph idx="1"/>
          </p:nvPr>
        </p:nvSpPr>
        <p:spPr/>
        <p:txBody>
          <a:bodyPr/>
          <a:lstStyle/>
          <a:p>
            <a:pPr eaLnBrk="1" hangingPunct="1"/>
            <a:r>
              <a:rPr lang="en-US" smtClean="0"/>
              <a:t>Storage Capacity: 	80GB – 3 TB</a:t>
            </a:r>
          </a:p>
          <a:p>
            <a:pPr eaLnBrk="1" hangingPunct="1"/>
            <a:r>
              <a:rPr lang="en-US" smtClean="0"/>
              <a:t>Physical Size:		.002 ft</a:t>
            </a:r>
            <a:r>
              <a:rPr lang="en-US" baseline="30000" smtClean="0"/>
              <a:t>3</a:t>
            </a:r>
            <a:r>
              <a:rPr lang="en-US" smtClean="0"/>
              <a:t> </a:t>
            </a:r>
          </a:p>
          <a:p>
            <a:pPr eaLnBrk="1" hangingPunct="1"/>
            <a:r>
              <a:rPr lang="en-US" smtClean="0"/>
              <a:t>Price for storage:		10¢/ GB</a:t>
            </a:r>
          </a:p>
          <a:p>
            <a:pPr eaLnBrk="1" hangingPunct="1"/>
            <a:endParaRPr lang="en-US" smtClean="0"/>
          </a:p>
          <a:p>
            <a:pPr eaLnBrk="1" hangingPunct="1"/>
            <a:r>
              <a:rPr lang="en-US" smtClean="0"/>
              <a:t>Seek Time:			9ms</a:t>
            </a:r>
          </a:p>
          <a:p>
            <a:pPr eaLnBrk="1" hangingPunct="1"/>
            <a:r>
              <a:rPr lang="en-US" smtClean="0"/>
              <a:t>Rotational Speed:		7200-10000 RPM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Strange Side Effects</a:t>
            </a:r>
            <a:endParaRPr lang="en-US" dirty="0">
              <a:solidFill>
                <a:schemeClr val="tx2">
                  <a:tint val="100000"/>
                  <a:shade val="90000"/>
                  <a:satMod val="250000"/>
                  <a:alpha val="100000"/>
                </a:schemeClr>
              </a:solidFill>
            </a:endParaRPr>
          </a:p>
        </p:txBody>
      </p:sp>
      <p:sp>
        <p:nvSpPr>
          <p:cNvPr id="37891" name="Content Placeholder 2"/>
          <p:cNvSpPr>
            <a:spLocks noGrp="1"/>
          </p:cNvSpPr>
          <p:nvPr>
            <p:ph idx="1"/>
          </p:nvPr>
        </p:nvSpPr>
        <p:spPr/>
        <p:txBody>
          <a:bodyPr/>
          <a:lstStyle/>
          <a:p>
            <a:pPr eaLnBrk="1" hangingPunct="1"/>
            <a:r>
              <a:rPr lang="en-US" smtClean="0"/>
              <a:t>So what happens when I want to do a fresh install of my OS on the HDD? </a:t>
            </a:r>
          </a:p>
          <a:p>
            <a:pPr eaLnBrk="1" hangingPunct="1"/>
            <a:endParaRPr lang="en-US" smtClean="0"/>
          </a:p>
          <a:p>
            <a:pPr eaLnBrk="1" hangingPunct="1"/>
            <a:r>
              <a:rPr lang="en-US" smtClean="0"/>
              <a:t>Should I just follow the standard reformat option and install like normal?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There’s a Command for That</a:t>
            </a:r>
            <a:endParaRPr lang="en-US" dirty="0">
              <a:solidFill>
                <a:schemeClr val="tx2">
                  <a:tint val="100000"/>
                  <a:shade val="90000"/>
                  <a:satMod val="250000"/>
                  <a:alpha val="100000"/>
                </a:schemeClr>
              </a:solidFill>
            </a:endParaRPr>
          </a:p>
        </p:txBody>
      </p:sp>
      <p:sp>
        <p:nvSpPr>
          <p:cNvPr id="38915" name="Content Placeholder 2"/>
          <p:cNvSpPr>
            <a:spLocks noGrp="1"/>
          </p:cNvSpPr>
          <p:nvPr>
            <p:ph idx="1"/>
          </p:nvPr>
        </p:nvSpPr>
        <p:spPr/>
        <p:txBody>
          <a:bodyPr/>
          <a:lstStyle/>
          <a:p>
            <a:pPr eaLnBrk="1" hangingPunct="1"/>
            <a:r>
              <a:rPr lang="en-US" smtClean="0"/>
              <a:t>Believe it or not there is actually a command for “trimming” the entire drive so it appears brand new, except for the fact that the life span of each NAND cell has been decreased by one.</a:t>
            </a:r>
          </a:p>
          <a:p>
            <a:pPr lvl="1" eaLnBrk="1" hangingPunct="1"/>
            <a:r>
              <a:rPr lang="en-US" smtClean="0"/>
              <a:t>Intel and many of the SSD manufactures supports a command called HDD ERASE that permanently deletes the data on the drive.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Food for Thought</a:t>
            </a:r>
            <a:endParaRPr lang="en-US" dirty="0"/>
          </a:p>
        </p:txBody>
      </p:sp>
      <p:sp>
        <p:nvSpPr>
          <p:cNvPr id="3" name="Content Placeholder 2"/>
          <p:cNvSpPr>
            <a:spLocks noGrp="1"/>
          </p:cNvSpPr>
          <p:nvPr>
            <p:ph idx="1"/>
          </p:nvPr>
        </p:nvSpPr>
        <p:spPr/>
        <p:txBody>
          <a:bodyPr/>
          <a:lstStyle/>
          <a:p>
            <a:r>
              <a:rPr lang="en-US" dirty="0" smtClean="0"/>
              <a:t>Data Recovery?</a:t>
            </a:r>
          </a:p>
          <a:p>
            <a:pPr lvl="1"/>
            <a:r>
              <a:rPr lang="en-US" dirty="0" smtClean="0"/>
              <a:t>On a standard HDD data recovery of deleted files is quite easy because the actual bits are still on the HDD since the HDD doesn’t actually delete them.</a:t>
            </a:r>
          </a:p>
          <a:p>
            <a:pPr lvl="1"/>
            <a:r>
              <a:rPr lang="en-US" dirty="0" smtClean="0"/>
              <a:t>What happens with TRIM?</a:t>
            </a:r>
          </a:p>
          <a:p>
            <a:pPr lvl="2"/>
            <a:r>
              <a:rPr lang="en-US" dirty="0" smtClean="0"/>
              <a:t>Severely reduces the possibility of locating deleted files on the drive, making computer forensics impossible.</a:t>
            </a:r>
          </a:p>
        </p:txBody>
      </p:sp>
    </p:spTree>
    <p:extLst>
      <p:ext uri="{BB962C8B-B14F-4D97-AF65-F5344CB8AC3E}">
        <p14:creationId xmlns:p14="http://schemas.microsoft.com/office/powerpoint/2010/main" val="3394747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Separating the best from the rest</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a:bodyPr>
          <a:lstStyle/>
          <a:p>
            <a:pPr eaLnBrk="1" fontAlgn="auto" hangingPunct="1">
              <a:spcBef>
                <a:spcPts val="0"/>
              </a:spcBef>
              <a:spcAft>
                <a:spcPts val="0"/>
              </a:spcAft>
              <a:buFont typeface="Wingdings 2"/>
              <a:buChar char=""/>
              <a:defRPr/>
            </a:pPr>
            <a:r>
              <a:rPr lang="en-US" dirty="0" smtClean="0"/>
              <a:t>Surprisingly there isn't much difference between the NAND Flash memory used in each SSD since it is all made by 4 different providers, each using the same design.</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smtClean="0"/>
              <a:t>The true difference in the drive is the controller that is being used, it’s actually the controller that decides which algorithms to use and how to manage memory.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Controllers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en-US" dirty="0" smtClean="0"/>
              <a:t>Intel:</a:t>
            </a:r>
          </a:p>
          <a:p>
            <a:pPr marL="640080" lvl="1" eaLnBrk="1" fontAlgn="auto" hangingPunct="1">
              <a:spcAft>
                <a:spcPts val="0"/>
              </a:spcAft>
              <a:defRPr/>
            </a:pPr>
            <a:r>
              <a:rPr lang="en-US" dirty="0" smtClean="0"/>
              <a:t>From the get go in 2007 </a:t>
            </a:r>
            <a:r>
              <a:rPr lang="en-US" dirty="0" err="1" smtClean="0"/>
              <a:t>intel</a:t>
            </a:r>
            <a:r>
              <a:rPr lang="en-US" dirty="0" smtClean="0"/>
              <a:t> has had the strongest grip on the market of SSDs, they produce their own controller and the NAND Flash Memory. </a:t>
            </a:r>
          </a:p>
          <a:p>
            <a:pPr eaLnBrk="1" fontAlgn="auto" hangingPunct="1">
              <a:spcBef>
                <a:spcPts val="0"/>
              </a:spcBef>
              <a:spcAft>
                <a:spcPts val="0"/>
              </a:spcAft>
              <a:buFont typeface="Wingdings 2"/>
              <a:buChar char=""/>
              <a:defRPr/>
            </a:pPr>
            <a:r>
              <a:rPr lang="en-US" dirty="0" smtClean="0"/>
              <a:t>Garbage:</a:t>
            </a:r>
          </a:p>
          <a:p>
            <a:pPr marL="640080" lvl="1" eaLnBrk="1" fontAlgn="auto" hangingPunct="1">
              <a:spcAft>
                <a:spcPts val="0"/>
              </a:spcAft>
              <a:defRPr/>
            </a:pPr>
            <a:r>
              <a:rPr lang="en-US" dirty="0" smtClean="0"/>
              <a:t>There were quite a few companies that started up and died quickly trying to create controllers that beat Intel and they all failed except</a:t>
            </a:r>
          </a:p>
          <a:p>
            <a:pPr eaLnBrk="1" fontAlgn="auto" hangingPunct="1">
              <a:spcBef>
                <a:spcPts val="0"/>
              </a:spcBef>
              <a:spcAft>
                <a:spcPts val="0"/>
              </a:spcAft>
              <a:buFont typeface="Wingdings 2"/>
              <a:buChar char=""/>
              <a:defRPr/>
            </a:pPr>
            <a:r>
              <a:rPr lang="en-US" dirty="0" smtClean="0"/>
              <a:t>Sand Force:</a:t>
            </a:r>
          </a:p>
          <a:p>
            <a:pPr marL="640080" lvl="1" eaLnBrk="1" fontAlgn="auto" hangingPunct="1">
              <a:spcAft>
                <a:spcPts val="0"/>
              </a:spcAft>
              <a:defRPr/>
            </a:pPr>
            <a:r>
              <a:rPr lang="en-US" dirty="0" smtClean="0"/>
              <a:t>Arguable the best controller on the market right now any company that has a SSD that performs well is using a Sand Force controller, except for Intel who is trying to catch up.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Extreme Example: OCZ Vertex 2 vs. OCZ Agility 2</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lnSpcReduction="20000"/>
          </a:bodyPr>
          <a:lstStyle/>
          <a:p>
            <a:pPr marL="457200" indent="-457200" eaLnBrk="1" fontAlgn="auto" hangingPunct="1">
              <a:spcBef>
                <a:spcPts val="0"/>
              </a:spcBef>
              <a:spcAft>
                <a:spcPts val="0"/>
              </a:spcAft>
              <a:buFont typeface="Wingdings 2"/>
              <a:buChar char=""/>
              <a:defRPr/>
            </a:pPr>
            <a:r>
              <a:rPr lang="en-US" sz="1200" dirty="0">
                <a:hlinkClick r:id="rId2"/>
              </a:rPr>
              <a:t>http://www.newegg.com/Product/Productcompare.aspx?Submit=ENE&amp;N=100006519%2050001550%2040000636&amp;IsNodeId=1&amp;srchInDesc=2&amp;page=1&amp;bop=And&amp;ActiveSearchResult=True&amp;CompareItemList=636|20-227-550^20-227-550-TS%2C20-227-542^20-227-542-TS</a:t>
            </a:r>
            <a:endParaRPr lang="en-US" sz="1200" dirty="0"/>
          </a:p>
          <a:p>
            <a:pPr marL="457200" indent="-457200" eaLnBrk="1" fontAlgn="auto" hangingPunct="1">
              <a:spcBef>
                <a:spcPts val="0"/>
              </a:spcBef>
              <a:spcAft>
                <a:spcPts val="0"/>
              </a:spcAft>
              <a:buFont typeface="Wingdings 2"/>
              <a:buChar char=""/>
              <a:defRPr/>
            </a:pPr>
            <a:endParaRPr lang="en-US" dirty="0" smtClean="0"/>
          </a:p>
          <a:p>
            <a:pPr marL="457200" indent="-457200" eaLnBrk="1" fontAlgn="auto" hangingPunct="1">
              <a:spcBef>
                <a:spcPts val="0"/>
              </a:spcBef>
              <a:spcAft>
                <a:spcPts val="0"/>
              </a:spcAft>
              <a:buFont typeface="Wingdings 2"/>
              <a:buChar char=""/>
              <a:defRPr/>
            </a:pPr>
            <a:r>
              <a:rPr lang="en-US" dirty="0" smtClean="0"/>
              <a:t>Both drives are actually identical when it comes to the die, but have different versions of the Sand Force controller on them.</a:t>
            </a:r>
          </a:p>
          <a:p>
            <a:pPr marL="457200" indent="-457200" eaLnBrk="1" fontAlgn="auto" hangingPunct="1">
              <a:spcBef>
                <a:spcPts val="0"/>
              </a:spcBef>
              <a:spcAft>
                <a:spcPts val="0"/>
              </a:spcAft>
              <a:buFont typeface="Wingdings 2"/>
              <a:buChar char=""/>
              <a:defRPr/>
            </a:pPr>
            <a:endParaRPr lang="en-US" dirty="0"/>
          </a:p>
          <a:p>
            <a:pPr marL="457200" indent="-457200" eaLnBrk="1" fontAlgn="auto" hangingPunct="1">
              <a:spcBef>
                <a:spcPts val="0"/>
              </a:spcBef>
              <a:spcAft>
                <a:spcPts val="0"/>
              </a:spcAft>
              <a:buFont typeface="Wingdings 2"/>
              <a:buChar char=""/>
              <a:defRPr/>
            </a:pPr>
            <a:r>
              <a:rPr lang="en-US" dirty="0" smtClean="0"/>
              <a:t>The only real difference between the drives is that the Vertex has the ability to support 50,000 IOPS while the Agility can only support 20,000 IOPS.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What's Coming Down the Pike?</a:t>
            </a:r>
            <a:endParaRPr lang="en-US" dirty="0">
              <a:solidFill>
                <a:schemeClr val="tx2">
                  <a:tint val="100000"/>
                  <a:shade val="90000"/>
                  <a:satMod val="250000"/>
                  <a:alpha val="100000"/>
                </a:schemeClr>
              </a:solidFill>
            </a:endParaRPr>
          </a:p>
        </p:txBody>
      </p:sp>
      <p:sp>
        <p:nvSpPr>
          <p:cNvPr id="43011" name="Content Placeholder 2"/>
          <p:cNvSpPr>
            <a:spLocks noGrp="1"/>
          </p:cNvSpPr>
          <p:nvPr>
            <p:ph idx="1"/>
          </p:nvPr>
        </p:nvSpPr>
        <p:spPr/>
        <p:txBody>
          <a:bodyPr/>
          <a:lstStyle/>
          <a:p>
            <a:pPr eaLnBrk="1" hangingPunct="1"/>
            <a:r>
              <a:rPr lang="en-US" dirty="0" smtClean="0"/>
              <a:t>Sand Force has released information about a new controller they have been developing claiming to literally double the output of the current controller and SSD on the market. </a:t>
            </a:r>
          </a:p>
          <a:p>
            <a:pPr eaLnBrk="1" hangingPunct="1"/>
            <a:endParaRPr lang="en-US" dirty="0" smtClean="0"/>
          </a:p>
          <a:p>
            <a:pPr eaLnBrk="1" hangingPunct="1"/>
            <a:r>
              <a:rPr lang="en-US" dirty="0" smtClean="0"/>
              <a:t>Doubling come on, I’ve always believed if something is to good to be true it probably is. Well its true.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OCZ Vertex 3</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en-US" dirty="0"/>
              <a:t>Storage Capacity: 	</a:t>
            </a:r>
            <a:r>
              <a:rPr lang="en-US" dirty="0" smtClean="0"/>
              <a:t>120GB-360GB</a:t>
            </a:r>
          </a:p>
          <a:p>
            <a:pPr eaLnBrk="1" fontAlgn="auto" hangingPunct="1">
              <a:spcBef>
                <a:spcPts val="0"/>
              </a:spcBef>
              <a:spcAft>
                <a:spcPts val="0"/>
              </a:spcAft>
              <a:buFont typeface="Wingdings 2"/>
              <a:buChar char=""/>
              <a:defRPr/>
            </a:pPr>
            <a:r>
              <a:rPr lang="en-US" dirty="0" smtClean="0"/>
              <a:t>Price:				$499.99(240 GB)</a:t>
            </a:r>
            <a:endParaRPr lang="en-US" dirty="0"/>
          </a:p>
          <a:p>
            <a:pPr eaLnBrk="1" fontAlgn="auto" hangingPunct="1">
              <a:spcBef>
                <a:spcPts val="0"/>
              </a:spcBef>
              <a:spcAft>
                <a:spcPts val="0"/>
              </a:spcAft>
              <a:buFont typeface="Wingdings 2"/>
              <a:buChar char=""/>
              <a:defRPr/>
            </a:pPr>
            <a:r>
              <a:rPr lang="en-US" dirty="0"/>
              <a:t>Price for storage:		</a:t>
            </a:r>
            <a:r>
              <a:rPr lang="en-US" dirty="0" smtClean="0"/>
              <a:t>2.08$/GB</a:t>
            </a:r>
            <a:endParaRPr lang="en-US" dirty="0"/>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a:t>Sequential Read:		</a:t>
            </a:r>
            <a:r>
              <a:rPr lang="en-US" dirty="0" smtClean="0"/>
              <a:t>413.5 </a:t>
            </a:r>
            <a:r>
              <a:rPr lang="en-US" dirty="0"/>
              <a:t>MB/s</a:t>
            </a:r>
          </a:p>
          <a:p>
            <a:pPr eaLnBrk="1" fontAlgn="auto" hangingPunct="1">
              <a:spcBef>
                <a:spcPts val="0"/>
              </a:spcBef>
              <a:spcAft>
                <a:spcPts val="0"/>
              </a:spcAft>
              <a:buFont typeface="Wingdings 2"/>
              <a:buChar char=""/>
              <a:defRPr/>
            </a:pPr>
            <a:r>
              <a:rPr lang="en-US" dirty="0"/>
              <a:t>Sequential Write:		</a:t>
            </a:r>
            <a:r>
              <a:rPr lang="en-US" dirty="0" smtClean="0"/>
              <a:t>371.4 </a:t>
            </a:r>
            <a:r>
              <a:rPr lang="en-US" dirty="0"/>
              <a:t>MB/s</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a:t>Random Read:		</a:t>
            </a:r>
            <a:r>
              <a:rPr lang="en-US" dirty="0" smtClean="0"/>
              <a:t>68.8 </a:t>
            </a:r>
            <a:r>
              <a:rPr lang="en-US" dirty="0"/>
              <a:t>MB/s</a:t>
            </a:r>
          </a:p>
          <a:p>
            <a:pPr eaLnBrk="1" fontAlgn="auto" hangingPunct="1">
              <a:spcBef>
                <a:spcPts val="0"/>
              </a:spcBef>
              <a:spcAft>
                <a:spcPts val="0"/>
              </a:spcAft>
              <a:buFont typeface="Wingdings 2"/>
              <a:buChar char=""/>
              <a:defRPr/>
            </a:pPr>
            <a:r>
              <a:rPr lang="en-US" dirty="0"/>
              <a:t>Random Write:		</a:t>
            </a:r>
            <a:r>
              <a:rPr lang="en-US" dirty="0" smtClean="0"/>
              <a:t>332.5 </a:t>
            </a:r>
            <a:r>
              <a:rPr lang="en-US" dirty="0"/>
              <a:t>MB/s</a:t>
            </a:r>
          </a:p>
          <a:p>
            <a:pPr eaLnBrk="1" fontAlgn="auto" hangingPunct="1">
              <a:spcBef>
                <a:spcPts val="0"/>
              </a:spcBef>
              <a:spcAft>
                <a:spcPts val="0"/>
              </a:spcAft>
              <a:buFont typeface="Wingdings 2"/>
              <a:buChar char=""/>
              <a:defRPr/>
            </a:pPr>
            <a:r>
              <a:rPr lang="en-US" dirty="0" err="1"/>
              <a:t>IOps</a:t>
            </a:r>
            <a:r>
              <a:rPr lang="en-US" dirty="0"/>
              <a:t>:				</a:t>
            </a:r>
            <a:r>
              <a:rPr lang="en-US" dirty="0" smtClean="0"/>
              <a:t>60,000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So What?</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en-US" dirty="0" smtClean="0"/>
              <a:t>Lets say the SSD</a:t>
            </a:r>
          </a:p>
          <a:p>
            <a:pPr marL="640080" lvl="1" eaLnBrk="1" fontAlgn="auto" hangingPunct="1">
              <a:spcAft>
                <a:spcPts val="0"/>
              </a:spcAft>
              <a:defRPr/>
            </a:pPr>
            <a:r>
              <a:rPr lang="en-US" dirty="0" smtClean="0"/>
              <a:t>Saves 10 </a:t>
            </a:r>
            <a:r>
              <a:rPr lang="en-US" dirty="0" err="1" smtClean="0"/>
              <a:t>Mins</a:t>
            </a:r>
            <a:r>
              <a:rPr lang="en-US" dirty="0" smtClean="0"/>
              <a:t> </a:t>
            </a:r>
            <a:r>
              <a:rPr lang="en-US" dirty="0"/>
              <a:t>p</a:t>
            </a:r>
            <a:r>
              <a:rPr lang="en-US" dirty="0" smtClean="0"/>
              <a:t>er </a:t>
            </a:r>
            <a:r>
              <a:rPr lang="en-US" dirty="0"/>
              <a:t>d</a:t>
            </a:r>
            <a:r>
              <a:rPr lang="en-US" dirty="0" smtClean="0"/>
              <a:t>ay of your computing time</a:t>
            </a:r>
          </a:p>
          <a:p>
            <a:pPr marL="640080" lvl="1" eaLnBrk="1" fontAlgn="auto" hangingPunct="1">
              <a:spcAft>
                <a:spcPts val="0"/>
              </a:spcAft>
              <a:defRPr/>
            </a:pPr>
            <a:r>
              <a:rPr lang="en-US" dirty="0" smtClean="0"/>
              <a:t>For 7 Days a week</a:t>
            </a:r>
          </a:p>
          <a:p>
            <a:pPr marL="640080" lvl="1" eaLnBrk="1" fontAlgn="auto" hangingPunct="1">
              <a:spcAft>
                <a:spcPts val="0"/>
              </a:spcAft>
              <a:defRPr/>
            </a:pPr>
            <a:r>
              <a:rPr lang="en-US" dirty="0" smtClean="0"/>
              <a:t>That’s 60 Hours a year</a:t>
            </a:r>
          </a:p>
          <a:p>
            <a:pPr marL="640080" lvl="1" eaLnBrk="1" fontAlgn="auto" hangingPunct="1">
              <a:spcAft>
                <a:spcPts val="0"/>
              </a:spcAft>
              <a:defRPr/>
            </a:pPr>
            <a:r>
              <a:rPr lang="en-US" dirty="0" smtClean="0"/>
              <a:t>Minimum wage = 7.25$/</a:t>
            </a:r>
            <a:r>
              <a:rPr lang="en-US" dirty="0" err="1" smtClean="0"/>
              <a:t>hr</a:t>
            </a:r>
            <a:endParaRPr lang="en-US" dirty="0"/>
          </a:p>
          <a:p>
            <a:pPr marL="640080" lvl="1" eaLnBrk="1" fontAlgn="auto" hangingPunct="1">
              <a:spcAft>
                <a:spcPts val="0"/>
              </a:spcAft>
              <a:defRPr/>
            </a:pPr>
            <a:r>
              <a:rPr lang="en-US" dirty="0" smtClean="0"/>
              <a:t>Total Savings: 440$ a year</a:t>
            </a:r>
          </a:p>
          <a:p>
            <a:pPr marL="640080" lvl="1" eaLnBrk="1" fontAlgn="auto" hangingPunct="1">
              <a:spcAft>
                <a:spcPts val="0"/>
              </a:spcAft>
              <a:defRPr/>
            </a:pPr>
            <a:endParaRPr lang="en-US" dirty="0" smtClean="0"/>
          </a:p>
          <a:p>
            <a:pPr eaLnBrk="1" fontAlgn="auto" hangingPunct="1">
              <a:spcBef>
                <a:spcPts val="0"/>
              </a:spcBef>
              <a:spcAft>
                <a:spcPts val="0"/>
              </a:spcAft>
              <a:buFont typeface="Wingdings 2"/>
              <a:buChar char=""/>
              <a:defRPr/>
            </a:pPr>
            <a:r>
              <a:rPr lang="en-US" dirty="0" smtClean="0"/>
              <a:t>Its strange to think about it that way but here’s proof as to how it can work that way.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Demonstration Time</a:t>
            </a:r>
            <a:endParaRPr lang="en-US" dirty="0">
              <a:solidFill>
                <a:schemeClr val="tx2">
                  <a:tint val="100000"/>
                  <a:shade val="90000"/>
                  <a:satMod val="250000"/>
                  <a:alpha val="100000"/>
                </a:schemeClr>
              </a:solidFill>
            </a:endParaRPr>
          </a:p>
        </p:txBody>
      </p:sp>
      <p:sp>
        <p:nvSpPr>
          <p:cNvPr id="46083" name="Content Placeholder 2"/>
          <p:cNvSpPr>
            <a:spLocks noGrp="1"/>
          </p:cNvSpPr>
          <p:nvPr>
            <p:ph idx="1"/>
          </p:nvPr>
        </p:nvSpPr>
        <p:spPr/>
        <p:txBody>
          <a:bodyPr/>
          <a:lstStyle/>
          <a:p>
            <a:pPr eaLnBrk="1" hangingPunct="1"/>
            <a:r>
              <a:rPr lang="en-US" dirty="0" smtClean="0"/>
              <a:t>Guess what I have today?</a:t>
            </a:r>
          </a:p>
          <a:p>
            <a:pPr lvl="1" eaLnBrk="1" hangingPunct="1"/>
            <a:r>
              <a:rPr lang="en-US" dirty="0" smtClean="0"/>
              <a:t>OCZ </a:t>
            </a:r>
            <a:r>
              <a:rPr lang="en-US" dirty="0" err="1" smtClean="0"/>
              <a:t>Revodrive</a:t>
            </a:r>
            <a:r>
              <a:rPr lang="en-US" dirty="0" smtClean="0"/>
              <a:t> in a computer that actually has the power to use the drive</a:t>
            </a:r>
            <a:r>
              <a:rPr lang="en-US" dirty="0"/>
              <a:t>.</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882650"/>
            <a:ext cx="5319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Pros:</a:t>
            </a:r>
          </a:p>
          <a:p>
            <a:r>
              <a:rPr lang="en-US" dirty="0" smtClean="0"/>
              <a:t>SSDs are extremely fast</a:t>
            </a:r>
          </a:p>
          <a:p>
            <a:r>
              <a:rPr lang="en-US" dirty="0" smtClean="0"/>
              <a:t>SSDs are easy to use</a:t>
            </a:r>
          </a:p>
          <a:p>
            <a:r>
              <a:rPr lang="en-US" dirty="0" smtClean="0"/>
              <a:t>SSDs are the future of media storage</a:t>
            </a:r>
          </a:p>
          <a:p>
            <a:endParaRPr lang="en-US" dirty="0"/>
          </a:p>
          <a:p>
            <a:r>
              <a:rPr lang="en-US" dirty="0" smtClean="0"/>
              <a:t>Cons:</a:t>
            </a:r>
          </a:p>
          <a:p>
            <a:r>
              <a:rPr lang="en-US" dirty="0" smtClean="0"/>
              <a:t>SSDs are expensive</a:t>
            </a:r>
          </a:p>
          <a:p>
            <a:r>
              <a:rPr lang="en-US" dirty="0" smtClean="0"/>
              <a:t>SSDs are constantly upgrading</a:t>
            </a:r>
          </a:p>
          <a:p>
            <a:r>
              <a:rPr lang="en-US" dirty="0" smtClean="0"/>
              <a:t>SSDs are complicated </a:t>
            </a:r>
            <a:r>
              <a:rPr lang="en-US" smtClean="0"/>
              <a:t>to understand</a:t>
            </a:r>
          </a:p>
        </p:txBody>
      </p:sp>
    </p:spTree>
    <p:extLst>
      <p:ext uri="{BB962C8B-B14F-4D97-AF65-F5344CB8AC3E}">
        <p14:creationId xmlns:p14="http://schemas.microsoft.com/office/powerpoint/2010/main" val="60616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The Fastest Platter Drive</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lnSpcReduction="20000"/>
          </a:bodyPr>
          <a:lstStyle/>
          <a:p>
            <a:pPr marL="0" indent="0" eaLnBrk="1" fontAlgn="auto" hangingPunct="1">
              <a:spcBef>
                <a:spcPts val="0"/>
              </a:spcBef>
              <a:spcAft>
                <a:spcPts val="0"/>
              </a:spcAft>
              <a:buFont typeface="Wingdings 2"/>
              <a:buNone/>
              <a:defRPr/>
            </a:pPr>
            <a:r>
              <a:rPr lang="en-US" dirty="0" smtClean="0"/>
              <a:t>WD </a:t>
            </a:r>
            <a:r>
              <a:rPr lang="en-US" dirty="0" err="1" smtClean="0"/>
              <a:t>VelociRaptor</a:t>
            </a:r>
            <a:r>
              <a:rPr lang="en-US" dirty="0" smtClean="0"/>
              <a:t>:</a:t>
            </a:r>
          </a:p>
          <a:p>
            <a:pPr eaLnBrk="1" fontAlgn="auto" hangingPunct="1">
              <a:spcBef>
                <a:spcPts val="0"/>
              </a:spcBef>
              <a:spcAft>
                <a:spcPts val="0"/>
              </a:spcAft>
              <a:buFont typeface="Wingdings 2"/>
              <a:buChar char=""/>
              <a:defRPr/>
            </a:pPr>
            <a:r>
              <a:rPr lang="en-US" dirty="0"/>
              <a:t>Storage Capacity: 	</a:t>
            </a:r>
            <a:r>
              <a:rPr lang="en-US" dirty="0" smtClean="0"/>
              <a:t>600GB</a:t>
            </a:r>
          </a:p>
          <a:p>
            <a:pPr eaLnBrk="1" fontAlgn="auto" hangingPunct="1">
              <a:spcBef>
                <a:spcPts val="0"/>
              </a:spcBef>
              <a:spcAft>
                <a:spcPts val="0"/>
              </a:spcAft>
              <a:buFont typeface="Wingdings 2"/>
              <a:buChar char=""/>
              <a:defRPr/>
            </a:pPr>
            <a:r>
              <a:rPr lang="en-US" dirty="0" smtClean="0"/>
              <a:t>Price:				289.99$</a:t>
            </a:r>
            <a:endParaRPr lang="en-US" dirty="0"/>
          </a:p>
          <a:p>
            <a:pPr eaLnBrk="1" fontAlgn="auto" hangingPunct="1">
              <a:spcBef>
                <a:spcPts val="0"/>
              </a:spcBef>
              <a:spcAft>
                <a:spcPts val="0"/>
              </a:spcAft>
              <a:buFont typeface="Wingdings 2"/>
              <a:buChar char=""/>
              <a:defRPr/>
            </a:pPr>
            <a:r>
              <a:rPr lang="en-US" dirty="0"/>
              <a:t>Price for storage:		</a:t>
            </a:r>
            <a:r>
              <a:rPr lang="en-US" dirty="0" smtClean="0"/>
              <a:t>48¢/ </a:t>
            </a:r>
            <a:r>
              <a:rPr lang="en-US" dirty="0"/>
              <a:t>GB</a:t>
            </a:r>
          </a:p>
          <a:p>
            <a:pPr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r>
              <a:rPr lang="en-US" dirty="0"/>
              <a:t>Seek Time:			</a:t>
            </a:r>
            <a:r>
              <a:rPr lang="en-US" dirty="0" smtClean="0"/>
              <a:t>7ms</a:t>
            </a:r>
            <a:endParaRPr lang="en-US" dirty="0"/>
          </a:p>
          <a:p>
            <a:pPr eaLnBrk="1" fontAlgn="auto" hangingPunct="1">
              <a:spcBef>
                <a:spcPts val="0"/>
              </a:spcBef>
              <a:spcAft>
                <a:spcPts val="0"/>
              </a:spcAft>
              <a:buFont typeface="Wingdings 2"/>
              <a:buChar char=""/>
              <a:defRPr/>
            </a:pPr>
            <a:r>
              <a:rPr lang="en-US" dirty="0"/>
              <a:t>Rotational Speed:		</a:t>
            </a:r>
            <a:r>
              <a:rPr lang="en-US" dirty="0" smtClean="0"/>
              <a:t>10000 RPM</a:t>
            </a: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dirty="0" smtClean="0"/>
              <a:t>Sequential Read/Write:	157 MB/s</a:t>
            </a:r>
          </a:p>
          <a:p>
            <a:pPr eaLnBrk="1" fontAlgn="auto" hangingPunct="1">
              <a:spcBef>
                <a:spcPts val="0"/>
              </a:spcBef>
              <a:spcAft>
                <a:spcPts val="0"/>
              </a:spcAft>
              <a:buFont typeface="Wingdings 2"/>
              <a:buChar char=""/>
              <a:defRPr/>
            </a:pPr>
            <a:r>
              <a:rPr lang="en-US" dirty="0" smtClean="0"/>
              <a:t>Random Read:		1 MB/s</a:t>
            </a:r>
          </a:p>
          <a:p>
            <a:pPr eaLnBrk="1" fontAlgn="auto" hangingPunct="1">
              <a:spcBef>
                <a:spcPts val="0"/>
              </a:spcBef>
              <a:spcAft>
                <a:spcPts val="0"/>
              </a:spcAft>
              <a:buFont typeface="Wingdings 2"/>
              <a:buChar char=""/>
              <a:defRPr/>
            </a:pPr>
            <a:r>
              <a:rPr lang="en-US" dirty="0" smtClean="0"/>
              <a:t>Random Write:		1 MB/s</a:t>
            </a:r>
            <a:endParaRPr lang="en-US" dirty="0"/>
          </a:p>
          <a:p>
            <a:pPr eaLnBrk="1" fontAlgn="auto" hangingPunct="1">
              <a:spcBef>
                <a:spcPts val="0"/>
              </a:spcBef>
              <a:spcAft>
                <a:spcPts val="0"/>
              </a:spcAft>
              <a:buFont typeface="Wingdings 2"/>
              <a:buChar char=""/>
              <a:defRPr/>
            </a:pPr>
            <a:r>
              <a:rPr lang="en-US" dirty="0" smtClean="0"/>
              <a:t>IOPS:				905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OCZ Vertex 2</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en-US" dirty="0"/>
              <a:t>Storage Capacity: 	</a:t>
            </a:r>
            <a:r>
              <a:rPr lang="en-US" dirty="0" smtClean="0"/>
              <a:t>60GB-240GB</a:t>
            </a:r>
          </a:p>
          <a:p>
            <a:pPr eaLnBrk="1" fontAlgn="auto" hangingPunct="1">
              <a:spcBef>
                <a:spcPts val="0"/>
              </a:spcBef>
              <a:spcAft>
                <a:spcPts val="0"/>
              </a:spcAft>
              <a:buFont typeface="Wingdings 2"/>
              <a:buChar char=""/>
              <a:defRPr/>
            </a:pPr>
            <a:r>
              <a:rPr lang="en-US" dirty="0" smtClean="0"/>
              <a:t>Price:				$209.99(120 GB)</a:t>
            </a:r>
            <a:endParaRPr lang="en-US" dirty="0"/>
          </a:p>
          <a:p>
            <a:pPr eaLnBrk="1" fontAlgn="auto" hangingPunct="1">
              <a:spcBef>
                <a:spcPts val="0"/>
              </a:spcBef>
              <a:spcAft>
                <a:spcPts val="0"/>
              </a:spcAft>
              <a:buFont typeface="Wingdings 2"/>
              <a:buChar char=""/>
              <a:defRPr/>
            </a:pPr>
            <a:r>
              <a:rPr lang="en-US" dirty="0" smtClean="0"/>
              <a:t>Price </a:t>
            </a:r>
            <a:r>
              <a:rPr lang="en-US" dirty="0"/>
              <a:t>for storage:		</a:t>
            </a:r>
            <a:r>
              <a:rPr lang="en-US" dirty="0" smtClean="0"/>
              <a:t>1.74$/GB</a:t>
            </a:r>
            <a:endParaRPr lang="en-US" dirty="0"/>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dirty="0" smtClean="0"/>
              <a:t>Sequential Read:		265.5 MB/s</a:t>
            </a:r>
          </a:p>
          <a:p>
            <a:pPr eaLnBrk="1" fontAlgn="auto" hangingPunct="1">
              <a:spcBef>
                <a:spcPts val="0"/>
              </a:spcBef>
              <a:spcAft>
                <a:spcPts val="0"/>
              </a:spcAft>
              <a:buFont typeface="Wingdings 2"/>
              <a:buChar char=""/>
              <a:defRPr/>
            </a:pPr>
            <a:r>
              <a:rPr lang="en-US" dirty="0" smtClean="0"/>
              <a:t>Sequential Write:		251.9 MB/s</a:t>
            </a: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dirty="0" smtClean="0"/>
              <a:t>Random Read:		62 MB/s</a:t>
            </a:r>
          </a:p>
          <a:p>
            <a:pPr eaLnBrk="1" fontAlgn="auto" hangingPunct="1">
              <a:spcBef>
                <a:spcPts val="0"/>
              </a:spcBef>
              <a:spcAft>
                <a:spcPts val="0"/>
              </a:spcAft>
              <a:buFont typeface="Wingdings 2"/>
              <a:buChar char=""/>
              <a:defRPr/>
            </a:pPr>
            <a:r>
              <a:rPr lang="en-US" dirty="0" smtClean="0"/>
              <a:t>Random Write:		164.9 MB/s</a:t>
            </a:r>
          </a:p>
          <a:p>
            <a:pPr eaLnBrk="1" fontAlgn="auto" hangingPunct="1">
              <a:spcBef>
                <a:spcPts val="0"/>
              </a:spcBef>
              <a:spcAft>
                <a:spcPts val="0"/>
              </a:spcAft>
              <a:buFont typeface="Wingdings 2"/>
              <a:buChar char=""/>
              <a:defRPr/>
            </a:pPr>
            <a:r>
              <a:rPr lang="en-US" dirty="0" err="1" smtClean="0"/>
              <a:t>IOps</a:t>
            </a:r>
            <a:r>
              <a:rPr lang="en-US" dirty="0" smtClean="0"/>
              <a:t>:				50,000</a:t>
            </a:r>
            <a:endParaRPr lang="en-US" dirty="0"/>
          </a:p>
          <a:p>
            <a:pPr eaLnBrk="1" fontAlgn="auto" hangingPunct="1">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en-US" sz="4400" dirty="0" smtClean="0">
                <a:solidFill>
                  <a:schemeClr val="tx2">
                    <a:tint val="100000"/>
                    <a:shade val="90000"/>
                    <a:satMod val="250000"/>
                    <a:alpha val="100000"/>
                  </a:schemeClr>
                </a:solidFill>
              </a:rPr>
              <a:t>Single </a:t>
            </a:r>
            <a:r>
              <a:rPr lang="en-US" sz="4400" dirty="0">
                <a:solidFill>
                  <a:schemeClr val="tx2">
                    <a:tint val="100000"/>
                    <a:shade val="90000"/>
                    <a:satMod val="250000"/>
                    <a:alpha val="100000"/>
                  </a:schemeClr>
                </a:solidFill>
              </a:rPr>
              <a:t>Most </a:t>
            </a:r>
            <a:r>
              <a:rPr lang="en-US" sz="4400" dirty="0" smtClean="0">
                <a:solidFill>
                  <a:schemeClr val="tx2">
                    <a:tint val="100000"/>
                    <a:shade val="90000"/>
                    <a:satMod val="250000"/>
                    <a:alpha val="100000"/>
                  </a:schemeClr>
                </a:solidFill>
              </a:rPr>
              <a:t>Noticeable Upgrade</a:t>
            </a:r>
            <a:r>
              <a:rPr lang="en-US" dirty="0" smtClean="0">
                <a:solidFill>
                  <a:schemeClr val="tx2">
                    <a:tint val="100000"/>
                    <a:shade val="90000"/>
                    <a:satMod val="250000"/>
                    <a:alpha val="100000"/>
                  </a:schemeClr>
                </a:solidFill>
              </a:rPr>
              <a:t>?</a:t>
            </a:r>
            <a:endParaRPr lang="en-US" dirty="0">
              <a:solidFill>
                <a:schemeClr val="tx2">
                  <a:tint val="100000"/>
                  <a:shade val="90000"/>
                  <a:satMod val="250000"/>
                  <a:alpha val="100000"/>
                </a:schemeClr>
              </a:solidFill>
            </a:endParaRPr>
          </a:p>
        </p:txBody>
      </p:sp>
      <p:sp>
        <p:nvSpPr>
          <p:cNvPr id="16387" name="Content Placeholder 2"/>
          <p:cNvSpPr>
            <a:spLocks noGrp="1"/>
          </p:cNvSpPr>
          <p:nvPr>
            <p:ph idx="1"/>
          </p:nvPr>
        </p:nvSpPr>
        <p:spPr/>
        <p:txBody>
          <a:bodyPr/>
          <a:lstStyle/>
          <a:p>
            <a:pPr eaLnBrk="1" hangingPunct="1"/>
            <a:r>
              <a:rPr lang="en-US" smtClean="0"/>
              <a:t>Why is there so much hype about SSDs?</a:t>
            </a:r>
          </a:p>
          <a:p>
            <a:pPr lvl="1" eaLnBrk="1" hangingPunct="1"/>
            <a:r>
              <a:rPr lang="en-US" smtClean="0"/>
              <a:t>Speed?</a:t>
            </a:r>
          </a:p>
          <a:p>
            <a:pPr lvl="1" eaLnBrk="1" hangingPunct="1"/>
            <a:r>
              <a:rPr lang="en-US" smtClean="0"/>
              <a:t>Reliability?</a:t>
            </a:r>
          </a:p>
          <a:p>
            <a:pPr lvl="1" eaLnBrk="1" hangingPunct="1"/>
            <a:r>
              <a:rPr lang="en-US" smtClean="0"/>
              <a:t>Ability to tell future?</a:t>
            </a:r>
          </a:p>
          <a:p>
            <a:pPr lvl="1" eaLnBrk="1" hangingPunct="1"/>
            <a:r>
              <a:rPr lang="en-US" smtClean="0"/>
              <a:t>Making Vista usable?</a:t>
            </a:r>
          </a:p>
          <a:p>
            <a:pPr lvl="1" eaLnBrk="1" hangingPunct="1"/>
            <a:r>
              <a:rPr lang="en-US" smtClean="0"/>
              <a:t>+5 armor immunity to random access latency?</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History</a:t>
            </a:r>
            <a:endParaRPr lang="en-US" dirty="0">
              <a:solidFill>
                <a:schemeClr val="tx2">
                  <a:tint val="100000"/>
                  <a:shade val="90000"/>
                  <a:satMod val="250000"/>
                  <a:alpha val="100000"/>
                </a:schemeClr>
              </a:solidFill>
            </a:endParaRPr>
          </a:p>
        </p:txBody>
      </p:sp>
      <p:sp>
        <p:nvSpPr>
          <p:cNvPr id="17411" name="Content Placeholder 2"/>
          <p:cNvSpPr>
            <a:spLocks noGrp="1"/>
          </p:cNvSpPr>
          <p:nvPr>
            <p:ph idx="1"/>
          </p:nvPr>
        </p:nvSpPr>
        <p:spPr/>
        <p:txBody>
          <a:bodyPr/>
          <a:lstStyle/>
          <a:p>
            <a:pPr eaLnBrk="1" hangingPunct="1"/>
            <a:r>
              <a:rPr lang="en-US" dirty="0" smtClean="0"/>
              <a:t>First SSD not in 2007, more like 1976…</a:t>
            </a:r>
          </a:p>
          <a:p>
            <a:pPr lvl="1" eaLnBrk="1" hangingPunct="1"/>
            <a:r>
              <a:rPr lang="en-US" dirty="0" smtClean="0"/>
              <a:t>Only had capacity of 2 MB</a:t>
            </a:r>
          </a:p>
          <a:p>
            <a:pPr eaLnBrk="1" hangingPunct="1"/>
            <a:r>
              <a:rPr lang="en-US" dirty="0" smtClean="0"/>
              <a:t>Fast-forward to 2007:</a:t>
            </a:r>
          </a:p>
          <a:p>
            <a:pPr lvl="1" eaLnBrk="1" hangingPunct="1"/>
            <a:r>
              <a:rPr lang="en-US" dirty="0" smtClean="0"/>
              <a:t>NAND Flash (Invented in 1980)</a:t>
            </a:r>
          </a:p>
          <a:p>
            <a:pPr lvl="2" eaLnBrk="1" hangingPunct="1"/>
            <a:r>
              <a:rPr lang="en-US" dirty="0" smtClean="0"/>
              <a:t>Non-Volatile Storage System</a:t>
            </a:r>
          </a:p>
          <a:p>
            <a:pPr lvl="2" eaLnBrk="1" hangingPunct="1"/>
            <a:r>
              <a:rPr lang="en-US" dirty="0" smtClean="0"/>
              <a:t>Used in USB Flash Drives, MP3 Players &amp; SSDs</a:t>
            </a:r>
          </a:p>
          <a:p>
            <a:pPr lvl="2" eaLnBrk="1" hangingPunct="1"/>
            <a:r>
              <a:rPr lang="en-US" dirty="0" smtClean="0"/>
              <a:t>Multiple types: Single Level Cell(SLC) &amp; Multi Level Cell(MLC)</a:t>
            </a:r>
          </a:p>
          <a:p>
            <a:pPr lvl="2" eaLnBrk="1" hangingPunct="1"/>
            <a:r>
              <a:rPr lang="en-US" dirty="0" smtClean="0"/>
              <a:t>Guess and Check reading and writing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Reading &amp; Writing</a:t>
            </a:r>
            <a:endParaRPr lang="en-US" dirty="0">
              <a:solidFill>
                <a:schemeClr val="tx2">
                  <a:tint val="100000"/>
                  <a:shade val="90000"/>
                  <a:satMod val="250000"/>
                  <a:alpha val="100000"/>
                </a:schemeClr>
              </a:solidFill>
            </a:endParaRPr>
          </a:p>
        </p:txBody>
      </p:sp>
      <p:sp>
        <p:nvSpPr>
          <p:cNvPr id="9" name="Content Placeholder 8"/>
          <p:cNvSpPr>
            <a:spLocks noGrp="1"/>
          </p:cNvSpPr>
          <p:nvPr>
            <p:ph idx="1"/>
          </p:nvPr>
        </p:nvSpPr>
        <p:spPr>
          <a:xfrm>
            <a:off x="457200" y="3886200"/>
            <a:ext cx="8229600" cy="2286000"/>
          </a:xfrm>
        </p:spPr>
        <p:txBody>
          <a:bodyPr>
            <a:normAutofit fontScale="92500" lnSpcReduction="20000"/>
          </a:bodyPr>
          <a:lstStyle/>
          <a:p>
            <a:pPr marL="0" indent="0" algn="ctr" eaLnBrk="1" fontAlgn="auto" hangingPunct="1">
              <a:spcBef>
                <a:spcPts val="0"/>
              </a:spcBef>
              <a:spcAft>
                <a:spcPts val="0"/>
              </a:spcAft>
              <a:buFont typeface="Wingdings 2"/>
              <a:buNone/>
              <a:defRPr/>
            </a:pPr>
            <a:r>
              <a:rPr lang="en-US" sz="2000" dirty="0" smtClean="0"/>
              <a:t>SLC Flash 				MLC Flash</a:t>
            </a:r>
          </a:p>
          <a:p>
            <a:pPr marL="0" indent="0" algn="ctr" eaLnBrk="1" fontAlgn="auto" hangingPunct="1">
              <a:spcBef>
                <a:spcPts val="0"/>
              </a:spcBef>
              <a:spcAft>
                <a:spcPts val="0"/>
              </a:spcAft>
              <a:buFont typeface="Wingdings 2"/>
              <a:buNone/>
              <a:defRPr/>
            </a:pPr>
            <a:endParaRPr lang="en-US" sz="2000" dirty="0" smtClean="0"/>
          </a:p>
          <a:p>
            <a:pPr eaLnBrk="1" fontAlgn="auto" hangingPunct="1">
              <a:spcBef>
                <a:spcPts val="0"/>
              </a:spcBef>
              <a:spcAft>
                <a:spcPts val="0"/>
              </a:spcAft>
              <a:buFont typeface="Wingdings 2"/>
              <a:buChar char=""/>
              <a:defRPr/>
            </a:pPr>
            <a:r>
              <a:rPr lang="en-US" dirty="0" smtClean="0"/>
              <a:t>Apply Voltage</a:t>
            </a:r>
          </a:p>
          <a:p>
            <a:pPr eaLnBrk="1" fontAlgn="auto" hangingPunct="1">
              <a:spcBef>
                <a:spcPts val="0"/>
              </a:spcBef>
              <a:spcAft>
                <a:spcPts val="0"/>
              </a:spcAft>
              <a:buFont typeface="Wingdings 2"/>
              <a:buChar char=""/>
              <a:defRPr/>
            </a:pPr>
            <a:r>
              <a:rPr lang="en-US" dirty="0" smtClean="0"/>
              <a:t>Wait for Reaction</a:t>
            </a:r>
            <a:endParaRPr lang="en-US" dirty="0"/>
          </a:p>
          <a:p>
            <a:pPr marL="640080" lvl="1" eaLnBrk="1" fontAlgn="auto" hangingPunct="1">
              <a:spcAft>
                <a:spcPts val="0"/>
              </a:spcAft>
              <a:defRPr/>
            </a:pPr>
            <a:r>
              <a:rPr lang="en-US" sz="3200" dirty="0" smtClean="0"/>
              <a:t>Return Result or</a:t>
            </a:r>
          </a:p>
          <a:p>
            <a:pPr marL="640080" lvl="1" eaLnBrk="1" fontAlgn="auto" hangingPunct="1">
              <a:spcAft>
                <a:spcPts val="0"/>
              </a:spcAft>
              <a:defRPr/>
            </a:pPr>
            <a:r>
              <a:rPr lang="en-US" sz="3200" dirty="0" smtClean="0"/>
              <a:t>Apply More Voltage, Repeat</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524000"/>
            <a:ext cx="81565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2154</TotalTime>
  <Words>1666</Words>
  <Application>Microsoft Office PowerPoint</Application>
  <PresentationFormat>On-screen Show (4:3)</PresentationFormat>
  <Paragraphs>226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Foundry</vt:lpstr>
      <vt:lpstr>Storage: Where it’s come  from and is going</vt:lpstr>
      <vt:lpstr>The First Drives:</vt:lpstr>
      <vt:lpstr>Platter Specifications</vt:lpstr>
      <vt:lpstr>PowerPoint Presentation</vt:lpstr>
      <vt:lpstr>The Fastest Platter Drive</vt:lpstr>
      <vt:lpstr>OCZ Vertex 2</vt:lpstr>
      <vt:lpstr>Single Most Noticeable Upgrade?</vt:lpstr>
      <vt:lpstr>History</vt:lpstr>
      <vt:lpstr>Reading &amp; Writing</vt:lpstr>
      <vt:lpstr>Performance of SLC vs. MLC</vt:lpstr>
      <vt:lpstr>Process Control Flow</vt:lpstr>
      <vt:lpstr>What makes an SSD special?</vt:lpstr>
      <vt:lpstr>Structure on the Board</vt:lpstr>
      <vt:lpstr>OCZ Revodrive</vt:lpstr>
      <vt:lpstr>Can you say Parallelism?</vt:lpstr>
      <vt:lpstr>What could be better?</vt:lpstr>
      <vt:lpstr>What about Erasing?</vt:lpstr>
      <vt:lpstr>Memory Structure</vt:lpstr>
      <vt:lpstr>The Achilles' Heel of SSDs </vt:lpstr>
      <vt:lpstr>The Original Solution</vt:lpstr>
      <vt:lpstr>Example:</vt:lpstr>
      <vt:lpstr>Example Cont.</vt:lpstr>
      <vt:lpstr>Example Cont.</vt:lpstr>
      <vt:lpstr>Example Cont.</vt:lpstr>
      <vt:lpstr>Example Cont.</vt:lpstr>
      <vt:lpstr>Example Cont.</vt:lpstr>
      <vt:lpstr>Example Cont.</vt:lpstr>
      <vt:lpstr>What’s happening?</vt:lpstr>
      <vt:lpstr>Trim to the Rescue in 2009 </vt:lpstr>
      <vt:lpstr>Strange Side Effects</vt:lpstr>
      <vt:lpstr>There’s a Command for That</vt:lpstr>
      <vt:lpstr>Additional Food for Thought</vt:lpstr>
      <vt:lpstr>Separating the best from the rest</vt:lpstr>
      <vt:lpstr>Controllers</vt:lpstr>
      <vt:lpstr>Extreme Example: OCZ Vertex 2 vs. OCZ Agility 2</vt:lpstr>
      <vt:lpstr>What's Coming Down the Pike?</vt:lpstr>
      <vt:lpstr>OCZ Vertex 3</vt:lpstr>
      <vt:lpstr>So What?</vt:lpstr>
      <vt:lpstr>Demonstration Time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State HDDs vs. Platter HDDs</dc:title>
  <dc:creator>Andrew</dc:creator>
  <cp:lastModifiedBy>Andrew</cp:lastModifiedBy>
  <cp:revision>40</cp:revision>
  <dcterms:created xsi:type="dcterms:W3CDTF">2011-04-18T19:02:35Z</dcterms:created>
  <dcterms:modified xsi:type="dcterms:W3CDTF">2011-05-04T20:52:43Z</dcterms:modified>
</cp:coreProperties>
</file>