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56" r:id="rId2"/>
    <p:sldId id="288" r:id="rId3"/>
    <p:sldId id="262" r:id="rId4"/>
    <p:sldId id="260" r:id="rId5"/>
    <p:sldId id="263" r:id="rId6"/>
    <p:sldId id="286" r:id="rId7"/>
    <p:sldId id="264" r:id="rId8"/>
    <p:sldId id="272" r:id="rId9"/>
    <p:sldId id="273" r:id="rId10"/>
    <p:sldId id="274" r:id="rId11"/>
    <p:sldId id="275" r:id="rId12"/>
    <p:sldId id="280" r:id="rId13"/>
    <p:sldId id="276" r:id="rId14"/>
    <p:sldId id="271" r:id="rId15"/>
    <p:sldId id="270" r:id="rId16"/>
    <p:sldId id="277" r:id="rId17"/>
    <p:sldId id="261" r:id="rId18"/>
    <p:sldId id="291" r:id="rId19"/>
    <p:sldId id="268" r:id="rId20"/>
    <p:sldId id="287" r:id="rId21"/>
    <p:sldId id="269" r:id="rId22"/>
    <p:sldId id="267" r:id="rId23"/>
    <p:sldId id="265" r:id="rId24"/>
    <p:sldId id="266" r:id="rId25"/>
    <p:sldId id="278" r:id="rId26"/>
    <p:sldId id="279" r:id="rId27"/>
    <p:sldId id="290" r:id="rId28"/>
    <p:sldId id="281" r:id="rId29"/>
    <p:sldId id="285" r:id="rId30"/>
    <p:sldId id="289" r:id="rId31"/>
    <p:sldId id="283" r:id="rId32"/>
    <p:sldId id="282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26C72-EE6F-4C2F-959C-F10E7AD7C03B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77BAD-0C16-45CE-8F1A-AC7734A5E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7BAD-0C16-45CE-8F1A-AC7734A5E7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7BAD-0C16-45CE-8F1A-AC7734A5E77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7BAD-0C16-45CE-8F1A-AC7734A5E77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7BAD-0C16-45CE-8F1A-AC7734A5E77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7BAD-0C16-45CE-8F1A-AC7734A5E77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7BAD-0C16-45CE-8F1A-AC7734A5E77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B3F795F-6F65-403F-BB61-E1D85B9CB76A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D477058-F815-4836-B363-04CBFBB0B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795F-6F65-403F-BB61-E1D85B9CB76A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7058-F815-4836-B363-04CBFBB0B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795F-6F65-403F-BB61-E1D85B9CB76A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7058-F815-4836-B363-04CBFBB0B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3F795F-6F65-403F-BB61-E1D85B9CB76A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477058-F815-4836-B363-04CBFBB0B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B3F795F-6F65-403F-BB61-E1D85B9CB76A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D477058-F815-4836-B363-04CBFBB0B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795F-6F65-403F-BB61-E1D85B9CB76A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7058-F815-4836-B363-04CBFBB0B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795F-6F65-403F-BB61-E1D85B9CB76A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7058-F815-4836-B363-04CBFBB0B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3F795F-6F65-403F-BB61-E1D85B9CB76A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477058-F815-4836-B363-04CBFBB0B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795F-6F65-403F-BB61-E1D85B9CB76A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7058-F815-4836-B363-04CBFBB0B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3F795F-6F65-403F-BB61-E1D85B9CB76A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477058-F815-4836-B363-04CBFBB0B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3F795F-6F65-403F-BB61-E1D85B9CB76A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477058-F815-4836-B363-04CBFBB0B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3F795F-6F65-403F-BB61-E1D85B9CB76A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477058-F815-4836-B363-04CBFBB0B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1746" name="Acrobat Document" r:id="rId3" imgW="6858000" imgH="514347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2770" name="Acrobat Document" r:id="rId4" imgW="6858000" imgH="514347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7890" name="Acrobat Document" r:id="rId3" imgW="6858000" imgH="514347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3794" name="Acrobat Document" r:id="rId4" imgW="6858000" imgH="514347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 additional resources on the fly or move to more powerful server</a:t>
            </a:r>
          </a:p>
          <a:p>
            <a:r>
              <a:rPr lang="en-US" dirty="0" smtClean="0"/>
              <a:t>Easily setup a new server</a:t>
            </a:r>
          </a:p>
          <a:p>
            <a:pPr lvl="1"/>
            <a:r>
              <a:rPr lang="en-US" dirty="0" smtClean="0"/>
              <a:t>From weeks to minutes</a:t>
            </a:r>
          </a:p>
          <a:p>
            <a:r>
              <a:rPr lang="en-US" dirty="0" smtClean="0"/>
              <a:t>Easier to manage</a:t>
            </a:r>
          </a:p>
          <a:p>
            <a:r>
              <a:rPr lang="en-US" dirty="0" smtClean="0"/>
              <a:t>Improved driver situation</a:t>
            </a:r>
          </a:p>
          <a:p>
            <a:pPr lvl="1"/>
            <a:r>
              <a:rPr lang="en-US" dirty="0" smtClean="0"/>
              <a:t>70% of Microsoft Window crashes caused by 3</a:t>
            </a:r>
            <a:r>
              <a:rPr lang="en-US" baseline="30000" dirty="0" smtClean="0"/>
              <a:t>rd</a:t>
            </a:r>
            <a:r>
              <a:rPr lang="en-US" dirty="0" smtClean="0"/>
              <a:t> party drivers</a:t>
            </a:r>
          </a:p>
          <a:p>
            <a:r>
              <a:rPr lang="en-US" dirty="0" smtClean="0"/>
              <a:t>Over commit </a:t>
            </a:r>
            <a:r>
              <a:rPr lang="en-US" dirty="0" smtClean="0"/>
              <a:t>resources such as memory CPU and hard drive space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Originally virtualization was slow</a:t>
            </a:r>
            <a:endParaRPr lang="en-US" dirty="0" smtClean="0"/>
          </a:p>
          <a:p>
            <a:r>
              <a:rPr lang="en-US" dirty="0" smtClean="0"/>
              <a:t>Initially used for testing and running other operating systems</a:t>
            </a:r>
            <a:endParaRPr lang="en-US" dirty="0" smtClean="0"/>
          </a:p>
          <a:p>
            <a:r>
              <a:rPr lang="en-US" dirty="0" smtClean="0"/>
              <a:t>Hardware support eventually made virtualization fast</a:t>
            </a:r>
            <a:endParaRPr lang="en-US" dirty="0" smtClean="0"/>
          </a:p>
          <a:p>
            <a:r>
              <a:rPr lang="en-US" dirty="0" smtClean="0"/>
              <a:t>Business need for </a:t>
            </a:r>
            <a:r>
              <a:rPr lang="en-US" dirty="0" smtClean="0"/>
              <a:t>production version of virtualization drove improvements</a:t>
            </a:r>
            <a:endParaRPr lang="en-US" dirty="0" smtClean="0"/>
          </a:p>
          <a:p>
            <a:r>
              <a:rPr lang="en-US" dirty="0" err="1" smtClean="0"/>
              <a:t>Baremetal</a:t>
            </a:r>
            <a:r>
              <a:rPr lang="en-US" dirty="0" smtClean="0"/>
              <a:t> </a:t>
            </a:r>
            <a:r>
              <a:rPr lang="en-US" dirty="0" smtClean="0"/>
              <a:t>hypervisor made virtualization “production ready”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4818" name="Acrobat Document" r:id="rId3" imgW="6858000" imgH="514347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adoption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Virtualization Selling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Buy less servers</a:t>
            </a:r>
          </a:p>
          <a:p>
            <a:r>
              <a:rPr lang="en-US" dirty="0" smtClean="0"/>
              <a:t>Use less power </a:t>
            </a:r>
          </a:p>
          <a:p>
            <a:r>
              <a:rPr lang="en-US" dirty="0" smtClean="0"/>
              <a:t>Manage less physical servers</a:t>
            </a:r>
          </a:p>
          <a:p>
            <a:r>
              <a:rPr lang="en-US" dirty="0" smtClean="0"/>
              <a:t>Deploy servers faster</a:t>
            </a:r>
          </a:p>
          <a:p>
            <a:r>
              <a:rPr lang="en-US" dirty="0" smtClean="0"/>
              <a:t>Improve uptime</a:t>
            </a:r>
          </a:p>
          <a:p>
            <a:r>
              <a:rPr lang="en-US" dirty="0" smtClean="0"/>
              <a:t>Reduce recovery times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Number one goal is uptime</a:t>
            </a:r>
          </a:p>
          <a:p>
            <a:r>
              <a:rPr lang="en-US" dirty="0" smtClean="0"/>
              <a:t>Support is King!</a:t>
            </a:r>
          </a:p>
          <a:p>
            <a:pPr lvl="1"/>
            <a:r>
              <a:rPr lang="en-US" dirty="0" smtClean="0"/>
              <a:t>Insurance Policy</a:t>
            </a:r>
          </a:p>
          <a:p>
            <a:pPr lvl="1"/>
            <a:r>
              <a:rPr lang="en-US" dirty="0" smtClean="0"/>
              <a:t>Want to be able to hold someone accountable</a:t>
            </a:r>
          </a:p>
          <a:p>
            <a:r>
              <a:rPr lang="en-US" dirty="0" smtClean="0"/>
              <a:t>Best (perceived) practice and products rule</a:t>
            </a:r>
          </a:p>
          <a:p>
            <a:pPr lvl="1"/>
            <a:r>
              <a:rPr lang="en-US" dirty="0" smtClean="0"/>
              <a:t>“No one ever got fired for buying Cisco gear”</a:t>
            </a:r>
          </a:p>
          <a:p>
            <a:r>
              <a:rPr lang="en-US" dirty="0" smtClean="0"/>
              <a:t>Change is </a:t>
            </a:r>
            <a:r>
              <a:rPr lang="en-US" dirty="0" smtClean="0"/>
              <a:t>scary</a:t>
            </a:r>
          </a:p>
          <a:p>
            <a:r>
              <a:rPr lang="en-US" dirty="0" smtClean="0"/>
              <a:t>Many IT products promise to reduce cost, reduce work loads, improve performance, and make your coffee…though many fail to actually deliver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Is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dirty="0" smtClean="0"/>
              <a:t>evelopers use it to test software on different operating systems</a:t>
            </a:r>
          </a:p>
          <a:p>
            <a:r>
              <a:rPr lang="en-US" dirty="0" smtClean="0"/>
              <a:t>IT professionals use it to test different configurations</a:t>
            </a:r>
          </a:p>
          <a:p>
            <a:r>
              <a:rPr lang="en-US" dirty="0" smtClean="0"/>
              <a:t>Businesses use it to run entire IT infrastructure</a:t>
            </a:r>
          </a:p>
          <a:p>
            <a:r>
              <a:rPr lang="en-US" dirty="0" smtClean="0"/>
              <a:t>Universities use it in labs</a:t>
            </a:r>
          </a:p>
          <a:p>
            <a:r>
              <a:rPr lang="en-US" dirty="0" smtClean="0"/>
              <a:t>Soon your phone may be virtualized</a:t>
            </a:r>
          </a:p>
          <a:p>
            <a:r>
              <a:rPr lang="en-US" dirty="0" smtClean="0"/>
              <a:t>3 major vendors: VMware, Microsoft, and Citrix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Issues that pushed virtualization adoption</a:t>
            </a:r>
          </a:p>
          <a:p>
            <a:pPr lvl="1"/>
            <a:r>
              <a:rPr lang="en-US" dirty="0" smtClean="0"/>
              <a:t>Server sprawl</a:t>
            </a:r>
          </a:p>
          <a:p>
            <a:pPr lvl="1"/>
            <a:r>
              <a:rPr lang="en-US" dirty="0" smtClean="0"/>
              <a:t>Power crisis</a:t>
            </a:r>
          </a:p>
          <a:p>
            <a:pPr lvl="1"/>
            <a:r>
              <a:rPr lang="en-US" dirty="0" smtClean="0"/>
              <a:t>Cost cutting</a:t>
            </a:r>
          </a:p>
          <a:p>
            <a:r>
              <a:rPr lang="en-US" dirty="0" smtClean="0"/>
              <a:t>Features that pushed virtualization adoption</a:t>
            </a:r>
          </a:p>
          <a:p>
            <a:pPr lvl="1"/>
            <a:r>
              <a:rPr lang="en-US" dirty="0" smtClean="0"/>
              <a:t>Improve system management</a:t>
            </a:r>
          </a:p>
          <a:p>
            <a:pPr lvl="1"/>
            <a:r>
              <a:rPr lang="en-US" dirty="0" smtClean="0"/>
              <a:t>Faster system deployment</a:t>
            </a:r>
          </a:p>
          <a:p>
            <a:pPr lvl="1"/>
            <a:r>
              <a:rPr lang="en-US" dirty="0" smtClean="0"/>
              <a:t>Green initiative</a:t>
            </a:r>
          </a:p>
          <a:p>
            <a:pPr lvl="1"/>
            <a:r>
              <a:rPr lang="en-US" dirty="0" smtClean="0"/>
              <a:t>Dynamic resource allocation</a:t>
            </a:r>
          </a:p>
          <a:p>
            <a:pPr lvl="1"/>
            <a:r>
              <a:rPr lang="en-US" dirty="0" smtClean="0"/>
              <a:t>Improve system uptime and reduce recovery times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 with “enterprise” grade parts and support</a:t>
            </a:r>
          </a:p>
          <a:p>
            <a:r>
              <a:rPr lang="en-US" dirty="0" smtClean="0"/>
              <a:t>Dell </a:t>
            </a:r>
            <a:r>
              <a:rPr lang="en-US" dirty="0" err="1" smtClean="0"/>
              <a:t>PowerEdge</a:t>
            </a:r>
            <a:r>
              <a:rPr lang="en-US" dirty="0" smtClean="0"/>
              <a:t> R710</a:t>
            </a:r>
          </a:p>
          <a:p>
            <a:pPr lvl="1"/>
            <a:r>
              <a:rPr lang="en-US" dirty="0" smtClean="0"/>
              <a:t>$11,229 List Price</a:t>
            </a:r>
          </a:p>
          <a:p>
            <a:pPr lvl="1"/>
            <a:r>
              <a:rPr lang="en-US" dirty="0" smtClean="0"/>
              <a:t>2 Quad core 2.4Ghz CPUs</a:t>
            </a:r>
          </a:p>
          <a:p>
            <a:pPr lvl="1"/>
            <a:r>
              <a:rPr lang="en-US" dirty="0" smtClean="0"/>
              <a:t>64GB of RAM</a:t>
            </a:r>
          </a:p>
          <a:p>
            <a:pPr lvl="1"/>
            <a:r>
              <a:rPr lang="en-US" dirty="0" smtClean="0"/>
              <a:t>2 870Watt power supplies</a:t>
            </a:r>
          </a:p>
          <a:p>
            <a:pPr lvl="1"/>
            <a:r>
              <a:rPr lang="en-US" dirty="0" smtClean="0"/>
              <a:t>A total of 6 network ports</a:t>
            </a:r>
          </a:p>
          <a:p>
            <a:pPr lvl="1"/>
            <a:r>
              <a:rPr lang="en-US" dirty="0" smtClean="0"/>
              <a:t>6 450GB HDs in a Raid 5</a:t>
            </a:r>
          </a:p>
          <a:p>
            <a:pPr lvl="1"/>
            <a:r>
              <a:rPr lang="en-US" dirty="0" smtClean="0"/>
              <a:t>4HR 7x24 Onsite Support (~$2,000)</a:t>
            </a:r>
            <a:endParaRPr lang="en-US" dirty="0"/>
          </a:p>
        </p:txBody>
      </p:sp>
      <p:pic>
        <p:nvPicPr>
          <p:cNvPr id="3074" name="Picture 2" descr="PowerEdge R710 Server"/>
          <p:cNvPicPr>
            <a:picLocks noChangeAspect="1" noChangeArrowheads="1"/>
          </p:cNvPicPr>
          <p:nvPr/>
        </p:nvPicPr>
        <p:blipFill>
          <a:blip r:embed="rId2" cstate="print"/>
          <a:srcRect t="41143" b="4000"/>
          <a:stretch>
            <a:fillRect/>
          </a:stretch>
        </p:blipFill>
        <p:spPr bwMode="auto">
          <a:xfrm>
            <a:off x="5029200" y="2743200"/>
            <a:ext cx="360045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Sprawl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Companies have relied more and more on technology</a:t>
            </a:r>
          </a:p>
          <a:p>
            <a:r>
              <a:rPr lang="en-US" dirty="0" smtClean="0"/>
              <a:t>New projects mean new servers</a:t>
            </a:r>
          </a:p>
          <a:p>
            <a:pPr lvl="1"/>
            <a:r>
              <a:rPr lang="en-US" dirty="0" smtClean="0"/>
              <a:t>Cost of servers usually not an issue</a:t>
            </a:r>
          </a:p>
          <a:p>
            <a:r>
              <a:rPr lang="en-US" dirty="0" smtClean="0"/>
              <a:t>Many applications require isolation (separate servers) </a:t>
            </a:r>
          </a:p>
          <a:p>
            <a:pPr lvl="1"/>
            <a:r>
              <a:rPr lang="en-US" dirty="0" smtClean="0"/>
              <a:t>Application vendor doesn’t want to test their application running alongside application X</a:t>
            </a:r>
          </a:p>
          <a:p>
            <a:pPr lvl="1"/>
            <a:r>
              <a:rPr lang="en-US" dirty="0" smtClean="0"/>
              <a:t>Security concerns</a:t>
            </a:r>
          </a:p>
          <a:p>
            <a:pPr lvl="1"/>
            <a:r>
              <a:rPr lang="en-US" dirty="0" smtClean="0"/>
              <a:t>Different System Administrators</a:t>
            </a:r>
          </a:p>
          <a:p>
            <a:r>
              <a:rPr lang="en-US" dirty="0" smtClean="0"/>
              <a:t>Most servers have excessive capacity because of all this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Every server requires power and generates heat</a:t>
            </a:r>
          </a:p>
          <a:p>
            <a:r>
              <a:rPr lang="en-US" dirty="0" smtClean="0"/>
              <a:t>To counteract the heat, cooling is required which also requires power</a:t>
            </a:r>
          </a:p>
          <a:p>
            <a:r>
              <a:rPr lang="en-US" dirty="0" smtClean="0"/>
              <a:t> As servers get faster they require more power and generate more heat</a:t>
            </a:r>
          </a:p>
          <a:p>
            <a:pPr lvl="1"/>
            <a:r>
              <a:rPr lang="en-US" dirty="0" smtClean="0"/>
              <a:t>90’s 200W power supplies -&gt; 00’s 600W power supplies</a:t>
            </a:r>
          </a:p>
          <a:p>
            <a:r>
              <a:rPr lang="en-US" dirty="0" smtClean="0"/>
              <a:t>Servers are smaller, 4U -&gt; 1U and blades</a:t>
            </a:r>
          </a:p>
          <a:p>
            <a:pPr lvl="1"/>
            <a:r>
              <a:rPr lang="en-US" dirty="0" smtClean="0"/>
              <a:t>We can fit more servers in a datacenter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Crisis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Datacenters usually require redundant power lines (backhoe and sub-station protection)</a:t>
            </a:r>
          </a:p>
          <a:p>
            <a:r>
              <a:rPr lang="en-US" dirty="0" smtClean="0"/>
              <a:t>Datacenters usually require backup </a:t>
            </a:r>
            <a:r>
              <a:rPr lang="en-US" dirty="0" smtClean="0"/>
              <a:t>generators</a:t>
            </a:r>
          </a:p>
          <a:p>
            <a:r>
              <a:rPr lang="en-US" dirty="0" smtClean="0"/>
              <a:t>To handle additional capacity:</a:t>
            </a:r>
          </a:p>
          <a:p>
            <a:pPr lvl="1"/>
            <a:r>
              <a:rPr lang="en-US" dirty="0" smtClean="0"/>
              <a:t>Get additional cooling units</a:t>
            </a:r>
          </a:p>
          <a:p>
            <a:pPr lvl="1"/>
            <a:r>
              <a:rPr lang="en-US" dirty="0" smtClean="0"/>
              <a:t>Expand battery backups</a:t>
            </a:r>
          </a:p>
          <a:p>
            <a:pPr lvl="1"/>
            <a:r>
              <a:rPr lang="en-US" dirty="0" smtClean="0"/>
              <a:t>Get additional generators</a:t>
            </a:r>
          </a:p>
          <a:p>
            <a:pPr lvl="1"/>
            <a:r>
              <a:rPr lang="en-US" dirty="0" smtClean="0"/>
              <a:t>Bring in redundant power lines from separate power sub stations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5842" name="Acrobat Document" r:id="rId3" imgW="6858000" imgH="514347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-4249" y="0"/>
          <a:ext cx="9152498" cy="6858000"/>
        </p:xfrm>
        <a:graphic>
          <a:graphicData uri="http://schemas.openxmlformats.org/presentationml/2006/ole">
            <p:oleObj spid="_x0000_s36866" name="Acrobat Document" r:id="rId3" imgW="6838849" imgH="5124287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Topics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3184"/>
          <a:ext cx="9148249" cy="6854816"/>
        </p:xfrm>
        <a:graphic>
          <a:graphicData uri="http://schemas.openxmlformats.org/presentationml/2006/ole">
            <p:oleObj spid="_x0000_s38914" name="Acrobat Document" r:id="rId4" imgW="6838849" imgH="5124287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-103909"/>
          <a:ext cx="9067800" cy="7006936"/>
        </p:xfrm>
        <a:graphic>
          <a:graphicData uri="http://schemas.openxmlformats.org/presentationml/2006/ole">
            <p:oleObj spid="_x0000_s43010" name="Acrobat Document" r:id="rId4" imgW="7543665" imgH="5829194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VMware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100% of Fortune 100 Companies</a:t>
            </a:r>
          </a:p>
          <a:p>
            <a:r>
              <a:rPr lang="en-US" dirty="0" smtClean="0"/>
              <a:t>10% of Fortune Global 100 Companies</a:t>
            </a:r>
          </a:p>
          <a:p>
            <a:r>
              <a:rPr lang="en-US" dirty="0" smtClean="0"/>
              <a:t>96% of Fortune 1000 Companies</a:t>
            </a:r>
          </a:p>
          <a:p>
            <a:r>
              <a:rPr lang="en-US" dirty="0" smtClean="0"/>
              <a:t>95% of Fortune 500 Companies</a:t>
            </a:r>
          </a:p>
          <a:p>
            <a:r>
              <a:rPr lang="en-US" dirty="0" smtClean="0"/>
              <a:t>140,000+ VMware Customers</a:t>
            </a:r>
          </a:p>
          <a:p>
            <a:r>
              <a:rPr lang="en-US" dirty="0" smtClean="0"/>
              <a:t>89% of all virtualized applications in the world run on VMware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Both NTFS and VMFS misalig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4762500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62" name="Acrobat Document" r:id="rId3" imgW="6858000" imgH="514347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9938" name="Acrobat Document" r:id="rId3" imgW="6858000" imgH="514347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-347" y="0"/>
          <a:ext cx="9143107" cy="6858000"/>
        </p:xfrm>
        <a:graphic>
          <a:graphicData uri="http://schemas.openxmlformats.org/presentationml/2006/ole">
            <p:oleObj spid="_x0000_s41986" name="Acrobat Document" r:id="rId3" imgW="9753600" imgH="73152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8" name="Acrobat Document" r:id="rId3" imgW="6858000" imgH="514347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-346" y="0"/>
          <a:ext cx="9144346" cy="6858930"/>
        </p:xfrm>
        <a:graphic>
          <a:graphicData uri="http://schemas.openxmlformats.org/presentationml/2006/ole">
            <p:oleObj spid="_x0000_s44034" name="Acrobat Document" r:id="rId3" imgW="9753600" imgH="73152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2" name="Acrobat Document" r:id="rId4" imgW="6858000" imgH="5143470" progId="AcroExch.Document.7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3505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Resources are dynamic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Takes </a:t>
            </a:r>
            <a:r>
              <a:rPr lang="en-US" sz="2400" dirty="0" smtClean="0"/>
              <a:t>advantage of multiple processors and cores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9698" name="Acrobat Document" r:id="rId3" imgW="6858000" imgH="514347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22" name="Acrobat Document" r:id="rId3" imgW="6858000" imgH="5143470" progId="AcroExch.Document.7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1395</TotalTime>
  <Words>545</Words>
  <Application>Microsoft Office PowerPoint</Application>
  <PresentationFormat>On-screen Show (4:3)</PresentationFormat>
  <Paragraphs>101</Paragraphs>
  <Slides>33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Oriel</vt:lpstr>
      <vt:lpstr>Acrobat Document</vt:lpstr>
      <vt:lpstr>Virtualization</vt:lpstr>
      <vt:lpstr>Virtualization Is Everywhere</vt:lpstr>
      <vt:lpstr>VMware Statistics</vt:lpstr>
      <vt:lpstr>Virtualization review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Additional Benefits</vt:lpstr>
      <vt:lpstr>Virtualization Evolution</vt:lpstr>
      <vt:lpstr>Slide 16</vt:lpstr>
      <vt:lpstr>Business adoption</vt:lpstr>
      <vt:lpstr>The Virtualization Selling Points</vt:lpstr>
      <vt:lpstr>IT Mindset</vt:lpstr>
      <vt:lpstr>Virtualization Adoption</vt:lpstr>
      <vt:lpstr>What is a server</vt:lpstr>
      <vt:lpstr>Server Sprawl</vt:lpstr>
      <vt:lpstr>Power Crisis</vt:lpstr>
      <vt:lpstr>Power Crisis Continued</vt:lpstr>
      <vt:lpstr>Slide 25</vt:lpstr>
      <vt:lpstr>Slide 26</vt:lpstr>
      <vt:lpstr>Advance Topics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Virtualization</dc:title>
  <dc:creator>Nick Diel</dc:creator>
  <cp:lastModifiedBy>Nick Diel</cp:lastModifiedBy>
  <cp:revision>49</cp:revision>
  <dcterms:created xsi:type="dcterms:W3CDTF">2011-03-21T22:02:04Z</dcterms:created>
  <dcterms:modified xsi:type="dcterms:W3CDTF">2011-03-23T17:58:18Z</dcterms:modified>
</cp:coreProperties>
</file>