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4"/>
  </p:notesMasterIdLst>
  <p:handoutMasterIdLst>
    <p:handoutMasterId r:id="rId35"/>
  </p:handoutMasterIdLst>
  <p:sldIdLst>
    <p:sldId id="256" r:id="rId2"/>
    <p:sldId id="266" r:id="rId3"/>
    <p:sldId id="267" r:id="rId4"/>
    <p:sldId id="269" r:id="rId5"/>
    <p:sldId id="270" r:id="rId6"/>
    <p:sldId id="271" r:id="rId7"/>
    <p:sldId id="268" r:id="rId8"/>
    <p:sldId id="272" r:id="rId9"/>
    <p:sldId id="283" r:id="rId10"/>
    <p:sldId id="273" r:id="rId11"/>
    <p:sldId id="277" r:id="rId12"/>
    <p:sldId id="284" r:id="rId13"/>
    <p:sldId id="278" r:id="rId14"/>
    <p:sldId id="295" r:id="rId15"/>
    <p:sldId id="279" r:id="rId16"/>
    <p:sldId id="296" r:id="rId17"/>
    <p:sldId id="280" r:id="rId18"/>
    <p:sldId id="297" r:id="rId19"/>
    <p:sldId id="282" r:id="rId20"/>
    <p:sldId id="281" r:id="rId21"/>
    <p:sldId id="294" r:id="rId22"/>
    <p:sldId id="276" r:id="rId23"/>
    <p:sldId id="293" r:id="rId24"/>
    <p:sldId id="264" r:id="rId25"/>
    <p:sldId id="290" r:id="rId26"/>
    <p:sldId id="263" r:id="rId27"/>
    <p:sldId id="291" r:id="rId28"/>
    <p:sldId id="292" r:id="rId29"/>
    <p:sldId id="274" r:id="rId30"/>
    <p:sldId id="288" r:id="rId31"/>
    <p:sldId id="289" r:id="rId32"/>
    <p:sldId id="275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142" autoAdjust="0"/>
    <p:restoredTop sz="94660"/>
  </p:normalViewPr>
  <p:slideViewPr>
    <p:cSldViewPr>
      <p:cViewPr varScale="1">
        <p:scale>
          <a:sx n="69" d="100"/>
          <a:sy n="69" d="100"/>
        </p:scale>
        <p:origin x="-100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5B6C43-C722-49D6-8E23-07B685AD6F3A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C7DBA3-9CCB-4B86-BE70-0B7CA881F2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94681D-5C58-479B-AE1F-C28A0CFC0362}" type="datetimeFigureOut">
              <a:rPr lang="en-US" smtClean="0"/>
              <a:pPr/>
              <a:t>4/25/2011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34DDD-D689-474C-83E3-BEFAD73CDF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Terminal access, punch cards, wider</a:t>
            </a:r>
            <a:r>
              <a:rPr lang="en-US" baseline="0" dirty="0" smtClean="0"/>
              <a:t> distribution</a:t>
            </a:r>
            <a:r>
              <a:rPr lang="en-US" baseline="0" dirty="0" smtClean="0"/>
              <a:t>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compute node </a:t>
            </a:r>
            <a:r>
              <a:rPr lang="en-US" dirty="0" smtClean="0"/>
              <a:t>isolation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Fear for the future of </a:t>
            </a:r>
            <a:r>
              <a:rPr lang="en-US" dirty="0" err="1" smtClean="0"/>
              <a:t>lustre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extreme binary bloat for the </a:t>
            </a:r>
            <a:r>
              <a:rPr lang="en-US" dirty="0" err="1" smtClean="0"/>
              <a:t>cray</a:t>
            </a:r>
            <a:r>
              <a:rPr lang="en-US" dirty="0" smtClean="0"/>
              <a:t> compiler – probably for to </a:t>
            </a:r>
            <a:r>
              <a:rPr lang="en-US" dirty="0" err="1" smtClean="0"/>
              <a:t>lustre</a:t>
            </a:r>
            <a:r>
              <a:rPr lang="en-US" baseline="0" dirty="0" smtClean="0"/>
              <a:t> compatibility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Gdb</a:t>
            </a:r>
            <a:r>
              <a:rPr lang="en-US" baseline="0" dirty="0" smtClean="0"/>
              <a:t> runs but is very difficult to use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Apstat</a:t>
            </a:r>
            <a:r>
              <a:rPr lang="en-US" dirty="0" smtClean="0"/>
              <a:t> demo!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use threads as</a:t>
            </a:r>
            <a:r>
              <a:rPr lang="en-US" baseline="0" dirty="0" smtClean="0"/>
              <a:t> well as</a:t>
            </a:r>
            <a:r>
              <a:rPr lang="en-US" dirty="0" smtClean="0"/>
              <a:t> interrupt</a:t>
            </a:r>
            <a:r>
              <a:rPr lang="en-US" baseline="0" dirty="0" smtClean="0"/>
              <a:t> a job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Exotic systems, cooling, etc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Beowulf is now a common term for compute clusters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Petaflops represents theoretical maximum, numbers</a:t>
            </a:r>
            <a:r>
              <a:rPr lang="en-US" baseline="0" dirty="0" smtClean="0"/>
              <a:t> are post rebuild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Prototype </a:t>
            </a:r>
            <a:r>
              <a:rPr lang="en-US" dirty="0" smtClean="0"/>
              <a:t>was built </a:t>
            </a:r>
            <a:r>
              <a:rPr lang="en-US" dirty="0" smtClean="0"/>
              <a:t>on PS3s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Draws 4+ </a:t>
            </a:r>
            <a:r>
              <a:rPr lang="en-US" dirty="0" smtClean="0"/>
              <a:t>megawatts </a:t>
            </a:r>
            <a:r>
              <a:rPr lang="en-US" baseline="0" dirty="0" smtClean="0"/>
              <a:t>standing </a:t>
            </a:r>
            <a:r>
              <a:rPr lang="en-US" baseline="0" dirty="0" smtClean="0"/>
              <a:t>load</a:t>
            </a:r>
            <a:r>
              <a:rPr lang="en-US" dirty="0" smtClean="0"/>
              <a:t>, </a:t>
            </a:r>
            <a:r>
              <a:rPr lang="en-US" dirty="0" smtClean="0"/>
              <a:t>80m construction cost, 20m</a:t>
            </a:r>
            <a:r>
              <a:rPr lang="en-US" baseline="0" dirty="0" smtClean="0"/>
              <a:t> annual power and maintenance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only things that matter to us are the login and</a:t>
            </a:r>
            <a:r>
              <a:rPr lang="en-US" baseline="0" dirty="0" smtClean="0"/>
              <a:t> compute nodes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Memory layout is very important for optimization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actually interfacing</a:t>
            </a:r>
            <a:r>
              <a:rPr lang="en-US" baseline="0" dirty="0" smtClean="0"/>
              <a:t> on the hypertrasport3 memory bus </a:t>
            </a:r>
            <a:r>
              <a:rPr lang="en-US" baseline="0" dirty="0" err="1" smtClean="0"/>
              <a:t>experminetally</a:t>
            </a:r>
            <a:r>
              <a:rPr lang="en-US" baseline="0" dirty="0" smtClean="0"/>
              <a:t> proven 3+GB/sec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34DDD-D689-474C-83E3-BEFAD73CDF9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F71C01D-A62E-41F0-A766-D775F31136FB}" type="datetimeFigureOut">
              <a:rPr lang="en-US" smtClean="0"/>
              <a:pPr/>
              <a:t>4/25/2011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73ECCF8-9E5E-4F86-A57F-2BA40FBE00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Andy Neal</a:t>
            </a:r>
          </a:p>
          <a:p>
            <a:r>
              <a:rPr lang="en-US" dirty="0" smtClean="0"/>
              <a:t>CS451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High Performance Computing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Cray XT6m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264152"/>
          </a:xfrm>
        </p:spPr>
        <p:txBody>
          <a:bodyPr>
            <a:normAutofit/>
          </a:bodyPr>
          <a:lstStyle/>
          <a:p>
            <a:r>
              <a:rPr lang="en-US" dirty="0" smtClean="0"/>
              <a:t>Our Cray XT6m</a:t>
            </a:r>
          </a:p>
          <a:p>
            <a:pPr>
              <a:buNone/>
            </a:pPr>
            <a:r>
              <a:rPr lang="en-US" dirty="0" smtClean="0"/>
              <a:t>	(1248 CPU cores, 12 teraflops)</a:t>
            </a:r>
          </a:p>
          <a:p>
            <a:pPr>
              <a:buNone/>
            </a:pPr>
            <a:r>
              <a:rPr lang="en-US" dirty="0" smtClean="0"/>
              <a:t>	At installation cheapest cost to flops ratio ever built!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Modular system</a:t>
            </a:r>
          </a:p>
          <a:p>
            <a:pPr>
              <a:buNone/>
            </a:pPr>
            <a:r>
              <a:rPr lang="en-US" dirty="0" smtClean="0"/>
              <a:t>	Will allow for retrofit and </a:t>
            </a:r>
          </a:p>
          <a:p>
            <a:pPr>
              <a:buNone/>
            </a:pPr>
            <a:r>
              <a:rPr lang="en-US" dirty="0" smtClean="0"/>
              <a:t>	expansion</a:t>
            </a:r>
          </a:p>
          <a:p>
            <a:endParaRPr lang="en-US" dirty="0"/>
          </a:p>
        </p:txBody>
      </p:sp>
      <p:pic>
        <p:nvPicPr>
          <p:cNvPr id="5" name="Picture 4" descr="cra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3429000"/>
            <a:ext cx="3200400" cy="2400300"/>
          </a:xfrm>
          <a:prstGeom prst="rect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Cray modular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Cabinets are installed in a 2-d X-Y mesh</a:t>
            </a:r>
          </a:p>
          <a:p>
            <a:r>
              <a:rPr lang="en-US" dirty="0" smtClean="0"/>
              <a:t>1 cabinet contains 3 cages</a:t>
            </a:r>
          </a:p>
          <a:p>
            <a:r>
              <a:rPr lang="en-US" dirty="0" smtClean="0"/>
              <a:t>1 cage contains 8 blades</a:t>
            </a:r>
          </a:p>
          <a:p>
            <a:r>
              <a:rPr lang="en-US" dirty="0" smtClean="0"/>
              <a:t>1 blade contains 4 nodes</a:t>
            </a:r>
          </a:p>
          <a:p>
            <a:r>
              <a:rPr lang="en-US" dirty="0" smtClean="0"/>
              <a:t>1 node contains 24 cores (12 core symmetric CPUs)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Our 1,248 compute cores and all “overhead” nodes represent 2/3 of one cabinet…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797552"/>
          </a:xfrm>
        </p:spPr>
        <p:txBody>
          <a:bodyPr/>
          <a:lstStyle/>
          <a:p>
            <a:r>
              <a:rPr lang="en-US" dirty="0" smtClean="0"/>
              <a:t>Boot</a:t>
            </a:r>
          </a:p>
          <a:p>
            <a:r>
              <a:rPr lang="en-US" dirty="0" err="1" smtClean="0"/>
              <a:t>Lustrefs</a:t>
            </a:r>
            <a:endParaRPr lang="en-US" dirty="0" smtClean="0"/>
          </a:p>
          <a:p>
            <a:r>
              <a:rPr lang="en-US" dirty="0" smtClean="0"/>
              <a:t>Login</a:t>
            </a:r>
          </a:p>
          <a:p>
            <a:r>
              <a:rPr lang="en-US" dirty="0" smtClean="0"/>
              <a:t>Compute</a:t>
            </a:r>
          </a:p>
          <a:p>
            <a:pPr lvl="1"/>
            <a:r>
              <a:rPr lang="en-US" dirty="0" smtClean="0"/>
              <a:t>960 cores devoted to the batch queue</a:t>
            </a:r>
          </a:p>
          <a:p>
            <a:pPr lvl="1"/>
            <a:r>
              <a:rPr lang="en-US" dirty="0" smtClean="0"/>
              <a:t>288 cores devoted to interactive use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 a “mid-size” supercomputer (m model) our unit maxes at 13,000 cores…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pic>
        <p:nvPicPr>
          <p:cNvPr id="4" name="Content Placeholder 3" descr="system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762000" y="1676400"/>
            <a:ext cx="7502769" cy="4572000"/>
          </a:xfrm>
          <a:effectLst>
            <a:outerShdw blurRad="50800" dist="38100" dir="5400000" algn="t" rotWithShape="0">
              <a:schemeClr val="tx1"/>
            </a:outerShdw>
          </a:effec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Processor architecture</a:t>
            </a:r>
            <a:endParaRPr lang="en-US" dirty="0"/>
          </a:p>
        </p:txBody>
      </p:sp>
      <p:pic>
        <p:nvPicPr>
          <p:cNvPr id="4" name="Content Placeholder 3" descr="node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19200" y="1676400"/>
            <a:ext cx="6612579" cy="4572000"/>
          </a:xfrm>
          <a:effectLst>
            <a:outerShdw blurRad="50800" dist="38100" dir="5400000" algn="t" rotWithShape="0">
              <a:schemeClr val="tx1"/>
            </a:outerShdw>
          </a:effec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SeaStar2 interconnect</a:t>
            </a:r>
            <a:endParaRPr lang="en-US" dirty="0"/>
          </a:p>
        </p:txBody>
      </p:sp>
      <p:pic>
        <p:nvPicPr>
          <p:cNvPr id="4" name="Content Placeholder 3" descr="seastar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990600" y="1676400"/>
            <a:ext cx="7148705" cy="4572000"/>
          </a:xfrm>
          <a:effectLst>
            <a:outerShdw blurRad="50800" dist="38100" dir="5400000" algn="t" rotWithShape="0">
              <a:schemeClr val="tx1"/>
            </a:outerShdw>
          </a:effec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Hypertransport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Open standard</a:t>
            </a:r>
          </a:p>
          <a:p>
            <a:r>
              <a:rPr lang="en-US" dirty="0" smtClean="0"/>
              <a:t>Packet oriented</a:t>
            </a:r>
          </a:p>
          <a:p>
            <a:r>
              <a:rPr lang="en-US" dirty="0" smtClean="0"/>
              <a:t>Replacement for FSB</a:t>
            </a:r>
          </a:p>
          <a:p>
            <a:r>
              <a:rPr lang="en-US" dirty="0" smtClean="0"/>
              <a:t>Multiprocessor interconnect</a:t>
            </a:r>
          </a:p>
          <a:p>
            <a:r>
              <a:rPr lang="en-US" dirty="0" smtClean="0"/>
              <a:t>Common to AMD architecture (modified)</a:t>
            </a:r>
          </a:p>
          <a:p>
            <a:r>
              <a:rPr lang="en-US" dirty="0" smtClean="0"/>
              <a:t>Bus speeds up to 3.2Ghz DDR</a:t>
            </a:r>
            <a:endParaRPr lang="en-US" dirty="0" smtClean="0"/>
          </a:p>
          <a:p>
            <a:r>
              <a:rPr lang="en-US" dirty="0" smtClean="0"/>
              <a:t>A major differentiation between systems like ours and common </a:t>
            </a:r>
            <a:r>
              <a:rPr lang="en-US" dirty="0" err="1" smtClean="0"/>
              <a:t>linux</a:t>
            </a:r>
            <a:r>
              <a:rPr lang="en-US" dirty="0" smtClean="0"/>
              <a:t> compute clusters (where interconnect happens at the </a:t>
            </a:r>
            <a:r>
              <a:rPr lang="en-US" dirty="0" err="1" smtClean="0"/>
              <a:t>ethernet</a:t>
            </a:r>
            <a:r>
              <a:rPr lang="en-US" dirty="0" smtClean="0"/>
              <a:t> level).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Filesystem Architecture</a:t>
            </a:r>
            <a:endParaRPr lang="en-US" dirty="0"/>
          </a:p>
        </p:txBody>
      </p:sp>
      <p:pic>
        <p:nvPicPr>
          <p:cNvPr id="4" name="Content Placeholder 3" descr="file.png"/>
          <p:cNvPicPr>
            <a:picLocks noGrp="1" noChangeAspect="1"/>
          </p:cNvPicPr>
          <p:nvPr>
            <p:ph sz="quarter" idx="1"/>
          </p:nvPr>
        </p:nvPicPr>
        <p:blipFill>
          <a:blip r:embed="rId3"/>
          <a:stretch>
            <a:fillRect/>
          </a:stretch>
        </p:blipFill>
        <p:spPr>
          <a:xfrm>
            <a:off x="1295400" y="1676400"/>
            <a:ext cx="6529659" cy="4572000"/>
          </a:xfrm>
          <a:effectLst>
            <a:outerShdw blurRad="50800" dist="38100" dir="5400000" algn="t" rotWithShape="0">
              <a:schemeClr val="tx1"/>
            </a:outerShdw>
          </a:effec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Lustre</a:t>
            </a:r>
            <a:r>
              <a:rPr lang="en-US" dirty="0" smtClean="0"/>
              <a:t> </a:t>
            </a:r>
            <a:r>
              <a:rPr lang="en-US" dirty="0" err="1" smtClean="0"/>
              <a:t>Filesystem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Open standard (owned by Sun/Oracle)</a:t>
            </a:r>
          </a:p>
          <a:p>
            <a:r>
              <a:rPr lang="en-US" dirty="0" smtClean="0"/>
              <a:t>True parallel file system</a:t>
            </a:r>
          </a:p>
          <a:p>
            <a:r>
              <a:rPr lang="en-US" dirty="0" smtClean="0"/>
              <a:t>Still requires interface nodes</a:t>
            </a:r>
          </a:p>
          <a:p>
            <a:r>
              <a:rPr lang="en-US" dirty="0" smtClean="0"/>
              <a:t>Functionally similar to ext4</a:t>
            </a:r>
          </a:p>
          <a:p>
            <a:r>
              <a:rPr lang="en-US" dirty="0" smtClean="0"/>
              <a:t>Currently used by 15 of the 30 fastest HPC systems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Optimized compilers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Uses Cray, PGI, </a:t>
            </a:r>
            <a:r>
              <a:rPr lang="en-US" dirty="0" err="1" smtClean="0"/>
              <a:t>PathScale</a:t>
            </a:r>
            <a:r>
              <a:rPr lang="en-US" dirty="0" smtClean="0"/>
              <a:t> and GNU</a:t>
            </a:r>
          </a:p>
          <a:p>
            <a:pPr lvl="1"/>
            <a:r>
              <a:rPr lang="en-US" dirty="0" smtClean="0"/>
              <a:t>The crap compilers are the only licensed versions we have installed, they are also notably faster (being </a:t>
            </a:r>
            <a:r>
              <a:rPr lang="en-US" dirty="0" smtClean="0"/>
              <a:t>used </a:t>
            </a:r>
            <a:r>
              <a:rPr lang="en-US" dirty="0" smtClean="0"/>
              <a:t>to the specific architecture) </a:t>
            </a:r>
          </a:p>
          <a:p>
            <a:r>
              <a:rPr lang="en-US" dirty="0" smtClean="0"/>
              <a:t>Supports</a:t>
            </a:r>
          </a:p>
          <a:p>
            <a:pPr lvl="1"/>
            <a:r>
              <a:rPr lang="en-US" dirty="0" smtClean="0"/>
              <a:t>C</a:t>
            </a:r>
          </a:p>
          <a:p>
            <a:pPr lvl="1"/>
            <a:r>
              <a:rPr lang="en-US" dirty="0" smtClean="0"/>
              <a:t>C++</a:t>
            </a:r>
          </a:p>
          <a:p>
            <a:pPr lvl="1"/>
            <a:r>
              <a:rPr lang="en-US" dirty="0" err="1" smtClean="0"/>
              <a:t>Fortan</a:t>
            </a:r>
            <a:endParaRPr lang="en-US" dirty="0" smtClean="0"/>
          </a:p>
          <a:p>
            <a:pPr lvl="1"/>
            <a:r>
              <a:rPr lang="en-US" dirty="0" smtClean="0"/>
              <a:t>Java (kind of)</a:t>
            </a:r>
          </a:p>
          <a:p>
            <a:pPr lvl="1"/>
            <a:r>
              <a:rPr lang="en-US" dirty="0" smtClean="0"/>
              <a:t>Python (soon</a:t>
            </a:r>
            <a:r>
              <a:rPr lang="en-US" dirty="0" smtClean="0">
                <a:latin typeface="Wingdings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HPC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Origins in Math and Physics</a:t>
            </a:r>
          </a:p>
          <a:p>
            <a:pPr lvl="1"/>
            <a:r>
              <a:rPr lang="en-US" dirty="0" smtClean="0"/>
              <a:t>Ballistics tables</a:t>
            </a:r>
          </a:p>
          <a:p>
            <a:pPr lvl="1"/>
            <a:r>
              <a:rPr lang="en-US" dirty="0" smtClean="0"/>
              <a:t>Manhattan Project</a:t>
            </a:r>
          </a:p>
          <a:p>
            <a:pPr lvl="1"/>
            <a:endParaRPr lang="en-US" dirty="0" smtClean="0"/>
          </a:p>
          <a:p>
            <a:pPr lvl="0"/>
            <a:r>
              <a:rPr lang="en-US" dirty="0" smtClean="0"/>
              <a:t>Not a coincidence that the CSU datacenter is in the basement of Engineering E wing – old Physics/Math wing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FLOPS (Floating point operations per second)</a:t>
            </a:r>
          </a:p>
          <a:p>
            <a:pPr lvl="1"/>
            <a:r>
              <a:rPr lang="en-US" dirty="0" smtClean="0"/>
              <a:t>Our primary measure, other operations are irrelevant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Craypat</a:t>
            </a:r>
            <a:endParaRPr lang="en-US" dirty="0" smtClean="0"/>
          </a:p>
          <a:p>
            <a:pPr lvl="1"/>
            <a:r>
              <a:rPr lang="en-US" dirty="0" smtClean="0"/>
              <a:t>Command line performance analysis</a:t>
            </a:r>
          </a:p>
          <a:p>
            <a:r>
              <a:rPr lang="en-US" dirty="0" smtClean="0"/>
              <a:t>Apprentice2</a:t>
            </a:r>
          </a:p>
          <a:p>
            <a:pPr lvl="1"/>
            <a:r>
              <a:rPr lang="en-US" dirty="0" smtClean="0"/>
              <a:t>X-window performance </a:t>
            </a:r>
            <a:r>
              <a:rPr lang="en-US" dirty="0" err="1" smtClean="0"/>
              <a:t>analsis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Require instrumented compilation</a:t>
            </a:r>
          </a:p>
          <a:p>
            <a:pPr lvl="1"/>
            <a:r>
              <a:rPr lang="en-US" dirty="0" smtClean="0"/>
              <a:t>(Similar to </a:t>
            </a:r>
            <a:r>
              <a:rPr lang="en-US" dirty="0" err="1" smtClean="0"/>
              <a:t>gdb</a:t>
            </a:r>
            <a:r>
              <a:rPr lang="en-US" dirty="0" smtClean="0"/>
              <a:t> – which also runs here…)</a:t>
            </a:r>
          </a:p>
          <a:p>
            <a:pPr lvl="1"/>
            <a:r>
              <a:rPr lang="en-US" dirty="0" smtClean="0"/>
              <a:t>Provides detailed analysis of runtime data, cache misses, bandwidth use, loop iterations, etc.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 job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Nodes are Linux derived (SUSE)</a:t>
            </a:r>
          </a:p>
          <a:p>
            <a:r>
              <a:rPr lang="en-US" dirty="0" smtClean="0"/>
              <a:t>Compute nodes extremely stripped down, only accessible through </a:t>
            </a:r>
            <a:r>
              <a:rPr lang="en-US" dirty="0" err="1" smtClean="0"/>
              <a:t>aprun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Aprun</a:t>
            </a:r>
            <a:r>
              <a:rPr lang="en-US" dirty="0" smtClean="0"/>
              <a:t> syntax:</a:t>
            </a:r>
          </a:p>
          <a:p>
            <a:pPr lvl="1"/>
            <a:r>
              <a:rPr lang="en-US" dirty="0" err="1" smtClean="0"/>
              <a:t>Aprun</a:t>
            </a:r>
            <a:r>
              <a:rPr lang="en-US" dirty="0" smtClean="0"/>
              <a:t> –n[cores] –d[threads] –N[PE per node] executable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(Batch mode requires additional PBS instructions in the file but still uses the </a:t>
            </a:r>
            <a:r>
              <a:rPr lang="en-US" dirty="0" err="1" smtClean="0"/>
              <a:t>aprun</a:t>
            </a:r>
            <a:r>
              <a:rPr lang="en-US" dirty="0" smtClean="0"/>
              <a:t> syntax to execute the binary) 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–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Interactive</a:t>
            </a:r>
          </a:p>
          <a:p>
            <a:pPr lvl="1"/>
            <a:r>
              <a:rPr lang="en-US" dirty="0" smtClean="0"/>
              <a:t>Designed for building and testing, job will only run if the resources are immediately available</a:t>
            </a:r>
          </a:p>
          <a:p>
            <a:r>
              <a:rPr lang="en-US" dirty="0" smtClean="0"/>
              <a:t>Batch</a:t>
            </a:r>
          </a:p>
          <a:p>
            <a:pPr lvl="1"/>
            <a:r>
              <a:rPr lang="en-US" dirty="0" smtClean="0"/>
              <a:t>Designed for major computation, jobs are allocated in a priority system (normally, we are currently running one queue)</a:t>
            </a:r>
          </a:p>
          <a:p>
            <a:pPr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-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Node allocation</a:t>
            </a:r>
          </a:p>
          <a:p>
            <a:pPr lvl="1"/>
            <a:r>
              <a:rPr lang="en-US" dirty="0" smtClean="0"/>
              <a:t>Other systems differ here but our Cray does not share nodes between jobs, goal is to provide maximum available resources to the currently running job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Compute node time slicing</a:t>
            </a:r>
          </a:p>
          <a:p>
            <a:pPr lvl="1"/>
            <a:r>
              <a:rPr lang="en-US" dirty="0" smtClean="0"/>
              <a:t>The compute nodes do time slice, though it’s difficult to see that from operation as they are only running their own kernel and their current job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Every PE runs the same binary</a:t>
            </a:r>
          </a:p>
          <a:p>
            <a:pPr>
              <a:buNone/>
            </a:pPr>
            <a:r>
              <a:rPr lang="en-US" dirty="0" smtClean="0"/>
              <a:t>+ More traditional IPC model</a:t>
            </a:r>
          </a:p>
          <a:p>
            <a:pPr>
              <a:buNone/>
            </a:pPr>
            <a:r>
              <a:rPr lang="en-US" dirty="0" smtClean="0"/>
              <a:t>+</a:t>
            </a:r>
            <a:r>
              <a:rPr lang="en-US" dirty="0" smtClean="0"/>
              <a:t> </a:t>
            </a:r>
            <a:r>
              <a:rPr lang="en-US" dirty="0" smtClean="0"/>
              <a:t>IP-style </a:t>
            </a:r>
            <a:r>
              <a:rPr lang="en-US" dirty="0" smtClean="0"/>
              <a:t>architecture (supports multicast!)</a:t>
            </a:r>
          </a:p>
          <a:p>
            <a:pPr>
              <a:buNone/>
            </a:pPr>
            <a:r>
              <a:rPr lang="en-US" dirty="0" smtClean="0"/>
              <a:t>+ Versatile (spans nodes, parallel IO!)</a:t>
            </a:r>
          </a:p>
          <a:p>
            <a:pPr>
              <a:buNone/>
            </a:pPr>
            <a:r>
              <a:rPr lang="en-US" dirty="0" smtClean="0"/>
              <a:t>+ MPI code will translate between MPI compatible platforms</a:t>
            </a:r>
          </a:p>
          <a:p>
            <a:pPr>
              <a:buNone/>
            </a:pPr>
            <a:r>
              <a:rPr lang="en-US" dirty="0" smtClean="0"/>
              <a:t>- Steeper learning curve</a:t>
            </a:r>
          </a:p>
          <a:p>
            <a:pPr>
              <a:buNone/>
            </a:pPr>
            <a:r>
              <a:rPr lang="en-US" dirty="0" smtClean="0"/>
              <a:t>- Will only compile on MPI compatible platforms…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94995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mpi.h</a:t>
            </a:r>
            <a:r>
              <a:rPr lang="en-US" dirty="0" smtClean="0"/>
              <a:t>&gt;</a:t>
            </a:r>
          </a:p>
          <a:p>
            <a:pPr>
              <a:buNone/>
            </a:pPr>
            <a:r>
              <a:rPr lang="en-US" dirty="0" smtClean="0"/>
              <a:t>using namespace MPI;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main(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argc,char</a:t>
            </a:r>
            <a:r>
              <a:rPr lang="en-US" dirty="0" smtClean="0"/>
              <a:t> *</a:t>
            </a:r>
            <a:r>
              <a:rPr lang="en-US" dirty="0" err="1" smtClean="0"/>
              <a:t>argv</a:t>
            </a:r>
            <a:r>
              <a:rPr lang="en-US" dirty="0" smtClean="0"/>
              <a:t>[])  {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my_rank</a:t>
            </a:r>
            <a:r>
              <a:rPr lang="en-US" dirty="0" smtClean="0"/>
              <a:t>, </a:t>
            </a:r>
            <a:r>
              <a:rPr lang="en-US" dirty="0" err="1" smtClean="0"/>
              <a:t>nprocs</a:t>
            </a:r>
            <a:r>
              <a:rPr lang="en-US" dirty="0" smtClean="0"/>
              <a:t>;	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Init(</a:t>
            </a:r>
            <a:r>
              <a:rPr lang="en-US" dirty="0" err="1" smtClean="0"/>
              <a:t>argc,argv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my_rank</a:t>
            </a:r>
            <a:r>
              <a:rPr lang="en-US" dirty="0" smtClean="0"/>
              <a:t>=</a:t>
            </a:r>
            <a:r>
              <a:rPr lang="en-US" dirty="0" err="1" smtClean="0"/>
              <a:t>COMM_WORLD.Get_rank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nprocs</a:t>
            </a:r>
            <a:r>
              <a:rPr lang="en-US" dirty="0" smtClean="0"/>
              <a:t>=</a:t>
            </a:r>
            <a:r>
              <a:rPr lang="en-US" dirty="0" err="1" smtClean="0"/>
              <a:t>COMM_WORLD.Get_size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if (</a:t>
            </a:r>
            <a:r>
              <a:rPr lang="en-US" dirty="0" err="1" smtClean="0"/>
              <a:t>my_rank</a:t>
            </a:r>
            <a:r>
              <a:rPr lang="en-US" dirty="0" smtClean="0"/>
              <a:t> == 0) {</a:t>
            </a:r>
          </a:p>
          <a:p>
            <a:pPr>
              <a:buNone/>
            </a:pPr>
            <a:r>
              <a:rPr lang="en-US" dirty="0" smtClean="0"/>
              <a:t>		...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...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Essentially pre-built multi-threading</a:t>
            </a:r>
          </a:p>
          <a:p>
            <a:pPr>
              <a:buNone/>
            </a:pPr>
            <a:r>
              <a:rPr lang="en-US" dirty="0" smtClean="0"/>
              <a:t>+ Easier learning curve</a:t>
            </a:r>
          </a:p>
          <a:p>
            <a:pPr>
              <a:buNone/>
            </a:pPr>
            <a:r>
              <a:rPr lang="en-US" dirty="0" smtClean="0"/>
              <a:t>+ Fantastic timer function</a:t>
            </a:r>
          </a:p>
          <a:p>
            <a:pPr>
              <a:buNone/>
            </a:pPr>
            <a:r>
              <a:rPr lang="en-US" dirty="0" smtClean="0"/>
              <a:t>+ Closer to a logical fork operation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+ Runs on anything!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- Limits execution to a single node</a:t>
            </a:r>
          </a:p>
          <a:p>
            <a:pPr>
              <a:buNone/>
            </a:pPr>
            <a:r>
              <a:rPr lang="en-US" dirty="0" smtClean="0"/>
              <a:t>- Difficult to tune</a:t>
            </a:r>
          </a:p>
          <a:p>
            <a:pPr>
              <a:buNone/>
            </a:pPr>
            <a:r>
              <a:rPr lang="en-US" dirty="0" smtClean="0"/>
              <a:t>- Not yet implemented on GPU based systems (oddly unless you’re running windows…)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omp.h</a:t>
            </a:r>
            <a:r>
              <a:rPr lang="en-US" dirty="0" smtClean="0"/>
              <a:t>&gt;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...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wstart</a:t>
            </a:r>
            <a:r>
              <a:rPr lang="en-US" dirty="0" smtClean="0"/>
              <a:t> = </a:t>
            </a:r>
            <a:r>
              <a:rPr lang="en-US" dirty="0" err="1" smtClean="0"/>
              <a:t>omp_get_wtime</a:t>
            </a:r>
            <a:r>
              <a:rPr lang="en-US" dirty="0" smtClean="0"/>
              <a:t>();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#</a:t>
            </a:r>
            <a:r>
              <a:rPr lang="en-US" dirty="0" err="1" smtClean="0"/>
              <a:t>pragma</a:t>
            </a:r>
            <a:r>
              <a:rPr lang="en-US" dirty="0" smtClean="0"/>
              <a:t> </a:t>
            </a:r>
            <a:r>
              <a:rPr lang="en-US" dirty="0" err="1" smtClean="0"/>
              <a:t>omp</a:t>
            </a:r>
            <a:r>
              <a:rPr lang="en-US" dirty="0" smtClean="0"/>
              <a:t> parallel 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#</a:t>
            </a:r>
            <a:r>
              <a:rPr lang="en-US" dirty="0" err="1" smtClean="0"/>
              <a:t>pragma</a:t>
            </a:r>
            <a:r>
              <a:rPr lang="en-US" dirty="0" smtClean="0"/>
              <a:t> </a:t>
            </a:r>
            <a:r>
              <a:rPr lang="en-US" dirty="0" err="1" smtClean="0"/>
              <a:t>omp</a:t>
            </a:r>
            <a:r>
              <a:rPr lang="en-US" dirty="0" smtClean="0"/>
              <a:t> for reduction(+:</a:t>
            </a:r>
            <a:r>
              <a:rPr lang="en-US" dirty="0" err="1" smtClean="0"/>
              <a:t>variable_name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  		for(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=0;i&lt;N;++</a:t>
            </a:r>
            <a:r>
              <a:rPr lang="en-US" dirty="0" err="1" smtClean="0"/>
              <a:t>i</a:t>
            </a:r>
            <a:r>
              <a:rPr lang="en-US" dirty="0" smtClean="0"/>
              <a:t>){</a:t>
            </a:r>
          </a:p>
          <a:p>
            <a:pPr>
              <a:buNone/>
            </a:pPr>
            <a:r>
              <a:rPr lang="en-US" dirty="0" smtClean="0"/>
              <a:t>    			...</a:t>
            </a:r>
          </a:p>
          <a:p>
            <a:pPr>
              <a:buNone/>
            </a:pPr>
            <a:r>
              <a:rPr lang="en-US" dirty="0" smtClean="0"/>
              <a:t>		}</a:t>
            </a:r>
          </a:p>
          <a:p>
            <a:pPr>
              <a:buNone/>
            </a:pPr>
            <a:r>
              <a:rPr lang="en-US" dirty="0" smtClean="0"/>
              <a:t>  	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double </a:t>
            </a:r>
            <a:r>
              <a:rPr lang="en-US" dirty="0" err="1" smtClean="0"/>
              <a:t>wstop</a:t>
            </a:r>
            <a:r>
              <a:rPr lang="en-US" dirty="0" smtClean="0"/>
              <a:t> = </a:t>
            </a:r>
            <a:r>
              <a:rPr lang="en-US" dirty="0" err="1" smtClean="0"/>
              <a:t>omp_get_wtime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err="1" smtClean="0"/>
              <a:t>cout</a:t>
            </a:r>
            <a:r>
              <a:rPr lang="en-US" dirty="0" smtClean="0"/>
              <a:t> &lt;&lt; "Dot product time (</a:t>
            </a:r>
            <a:r>
              <a:rPr lang="en-US" dirty="0" err="1" smtClean="0"/>
              <a:t>wtime</a:t>
            </a:r>
            <a:r>
              <a:rPr lang="en-US" dirty="0" smtClean="0"/>
              <a:t>)" &lt;&lt; fixed &lt;&lt; </a:t>
            </a:r>
            <a:r>
              <a:rPr lang="en-US" dirty="0" err="1" smtClean="0"/>
              <a:t>wstop</a:t>
            </a:r>
            <a:r>
              <a:rPr lang="en-US" dirty="0" smtClean="0"/>
              <a:t> - </a:t>
            </a:r>
            <a:r>
              <a:rPr lang="en-US" dirty="0" err="1" smtClean="0"/>
              <a:t>wstart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MPI / OpenMP Hybridization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These are not mutually exclusive</a:t>
            </a:r>
          </a:p>
          <a:p>
            <a:r>
              <a:rPr lang="en-US" dirty="0" smtClean="0"/>
              <a:t>The reason for –N, –n, and –d flags…</a:t>
            </a:r>
          </a:p>
          <a:p>
            <a:pPr lvl="1"/>
            <a:r>
              <a:rPr lang="en-US" dirty="0" smtClean="0"/>
              <a:t>This allows for limiting the number of PEs used on a node, to optimize cache use and keep from overwhelming the interconnect </a:t>
            </a:r>
          </a:p>
          <a:p>
            <a:r>
              <a:rPr lang="en-US" dirty="0" smtClean="0"/>
              <a:t>According to ORNL this is the key to fully utilizing the current Cray architecture</a:t>
            </a:r>
          </a:p>
          <a:p>
            <a:pPr lvl="1"/>
            <a:r>
              <a:rPr lang="en-US" dirty="0" smtClean="0"/>
              <a:t>I just haven’t been able to make this work properly yet :) </a:t>
            </a:r>
          </a:p>
          <a:p>
            <a:pPr lvl="1"/>
            <a:r>
              <a:rPr lang="en-US" dirty="0" smtClean="0"/>
              <a:t>My MPI codes have always been faster 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Pitfalls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little inefficiency goes a long way…</a:t>
            </a:r>
          </a:p>
          <a:p>
            <a:pPr lvl="1"/>
            <a:r>
              <a:rPr lang="en-US" dirty="0" smtClean="0"/>
              <a:t>Given the large number of iterations your code will likely be running in any minor efficiency fault can quickly become overwhelming.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CPU time Vs. Wall Clock time</a:t>
            </a:r>
          </a:p>
          <a:p>
            <a:pPr lvl="1"/>
            <a:r>
              <a:rPr lang="en-US" dirty="0" smtClean="0"/>
              <a:t>Given that these systems have traditionally been “pay for your cycles” don’t instrument your code with CPU time, it returns a cumulative value, even in MPI!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Timeline 60-70's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385048" cy="75895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Mainframes</a:t>
            </a:r>
          </a:p>
        </p:txBody>
      </p:sp>
      <p:pic>
        <p:nvPicPr>
          <p:cNvPr id="4" name="Picture 3" descr="280px-Ibm704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513" y="2667000"/>
            <a:ext cx="5102087" cy="3352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1000" y="2819400"/>
            <a:ext cx="2895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Seymour Cray</a:t>
            </a:r>
          </a:p>
          <a:p>
            <a:r>
              <a:rPr lang="en-US" dirty="0" smtClean="0"/>
              <a:t>CDC</a:t>
            </a:r>
          </a:p>
          <a:p>
            <a:r>
              <a:rPr lang="en-US" dirty="0" smtClean="0"/>
              <a:t>Burroughs</a:t>
            </a:r>
            <a:endParaRPr lang="en-US" dirty="0" smtClean="0"/>
          </a:p>
          <a:p>
            <a:r>
              <a:rPr lang="en-US" dirty="0" smtClean="0"/>
              <a:t>UNIVAC</a:t>
            </a:r>
          </a:p>
          <a:p>
            <a:r>
              <a:rPr lang="en-US" dirty="0" smtClean="0"/>
              <a:t>DEC</a:t>
            </a:r>
          </a:p>
          <a:p>
            <a:r>
              <a:rPr lang="en-US" dirty="0" smtClean="0"/>
              <a:t>IBM</a:t>
            </a:r>
          </a:p>
          <a:p>
            <a:r>
              <a:rPr lang="en-US" dirty="0" smtClean="0"/>
              <a:t>HP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 time!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Practices and pitfalls</a:t>
            </a:r>
          </a:p>
          <a:p>
            <a:endParaRPr lang="en-US" dirty="0" smtClean="0"/>
          </a:p>
          <a:p>
            <a:pPr marL="274320" lvl="1">
              <a:buClr>
                <a:schemeClr val="accent1"/>
              </a:buClr>
              <a:buSzPct val="85000"/>
              <a:buNone/>
            </a:pPr>
            <a:r>
              <a:rPr lang="en-US" dirty="0" smtClean="0"/>
              <a:t>Watch your function calls and memory usage, </a:t>
            </a:r>
            <a:r>
              <a:rPr lang="en-US" dirty="0" err="1" smtClean="0"/>
              <a:t>m</a:t>
            </a:r>
            <a:r>
              <a:rPr lang="en-US" dirty="0" err="1" smtClean="0"/>
              <a:t>alloc</a:t>
            </a:r>
            <a:r>
              <a:rPr lang="en-US" dirty="0" smtClean="0"/>
              <a:t> is your friend!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274320" lvl="1">
              <a:buClr>
                <a:schemeClr val="accent1"/>
              </a:buClr>
              <a:buSzPct val="85000"/>
              <a:buNone/>
            </a:pPr>
            <a:r>
              <a:rPr lang="en-US" dirty="0" smtClean="0"/>
              <a:t>L</a:t>
            </a:r>
            <a:r>
              <a:rPr lang="en-US" dirty="0" smtClean="0"/>
              <a:t>oading/writing </a:t>
            </a:r>
            <a:r>
              <a:rPr lang="en-US" dirty="0" smtClean="0"/>
              <a:t>data sets is a killer that via Amdahl’s law, if you can use parallel IO, do </a:t>
            </a:r>
            <a:r>
              <a:rPr lang="en-US" dirty="0" smtClean="0"/>
              <a:t>it</a:t>
            </a:r>
            <a:r>
              <a:rPr lang="en-US" dirty="0" smtClean="0"/>
              <a:t>!</a:t>
            </a:r>
          </a:p>
          <a:p>
            <a:pPr marL="274320" lvl="1">
              <a:buClr>
                <a:schemeClr val="accent1"/>
              </a:buClr>
              <a:buSzPct val="85000"/>
              <a:buNone/>
            </a:pPr>
            <a:endParaRPr lang="en-US" dirty="0" smtClean="0"/>
          </a:p>
          <a:p>
            <a:pPr marL="274320" lvl="1">
              <a:buClr>
                <a:schemeClr val="accent1"/>
              </a:buClr>
              <a:buSzPct val="85000"/>
              <a:buNone/>
            </a:pPr>
            <a:r>
              <a:rPr lang="en-US" dirty="0" smtClean="0"/>
              <a:t>Synchronization / data dependency is not your friend, every time you will have idle PEs.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Trends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Turnkey” supercomputers</a:t>
            </a:r>
          </a:p>
          <a:p>
            <a:r>
              <a:rPr lang="en-US" dirty="0" smtClean="0"/>
              <a:t>GPUs</a:t>
            </a:r>
          </a:p>
          <a:p>
            <a:r>
              <a:rPr lang="en-US" dirty="0" smtClean="0"/>
              <a:t>APUs</a:t>
            </a:r>
          </a:p>
          <a:p>
            <a:r>
              <a:rPr lang="en-US" dirty="0" err="1" smtClean="0"/>
              <a:t>OpenDL</a:t>
            </a:r>
            <a:endParaRPr lang="en-US" dirty="0" smtClean="0"/>
          </a:p>
          <a:p>
            <a:r>
              <a:rPr lang="en-US" dirty="0" smtClean="0"/>
              <a:t>CUDA</a:t>
            </a:r>
          </a:p>
          <a:p>
            <a:r>
              <a:rPr lang="en-US" dirty="0" smtClean="0"/>
              <a:t>PVM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842248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Requesting access – </a:t>
            </a:r>
            <a:r>
              <a:rPr lang="en-US" dirty="0" err="1" smtClean="0"/>
              <a:t>ISTeC</a:t>
            </a:r>
            <a:r>
              <a:rPr lang="en-US" dirty="0" smtClean="0"/>
              <a:t> requires faculty sponsor</a:t>
            </a:r>
          </a:p>
          <a:p>
            <a:pPr lvl="1">
              <a:buNone/>
            </a:pPr>
            <a:r>
              <a:rPr lang="en-US" dirty="0" smtClean="0"/>
              <a:t>http</a:t>
            </a:r>
            <a:r>
              <a:rPr lang="en-US" dirty="0" smtClean="0"/>
              <a:t>://istec.colostate.edu/istec_cray/</a:t>
            </a:r>
            <a:endParaRPr lang="en-US" dirty="0" smtClean="0"/>
          </a:p>
          <a:p>
            <a:r>
              <a:rPr lang="en-US" dirty="0" err="1" smtClean="0"/>
              <a:t>CrayDocs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http://docs.cray.com/cgi-bin/craydoc.cgi?mode=SiteMap;f=xt3_sitemap</a:t>
            </a:r>
            <a:endParaRPr lang="en-US" dirty="0" smtClean="0"/>
          </a:p>
          <a:p>
            <a:r>
              <a:rPr lang="en-US" dirty="0" smtClean="0"/>
              <a:t>NCSA  </a:t>
            </a:r>
            <a:r>
              <a:rPr lang="en-US" dirty="0" smtClean="0"/>
              <a:t>tutorials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http</a:t>
            </a:r>
            <a:r>
              <a:rPr lang="en-US" dirty="0" smtClean="0"/>
              <a:t>://www.citutor.org/login.php</a:t>
            </a:r>
            <a:endParaRPr lang="en-US" dirty="0" smtClean="0"/>
          </a:p>
          <a:p>
            <a:r>
              <a:rPr lang="en-US" dirty="0" smtClean="0"/>
              <a:t>MPI-Forum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http</a:t>
            </a:r>
            <a:r>
              <a:rPr lang="en-US" dirty="0" smtClean="0"/>
              <a:t>://www.mpi-forum.org/</a:t>
            </a:r>
            <a:endParaRPr lang="en-US" dirty="0" smtClean="0"/>
          </a:p>
          <a:p>
            <a:r>
              <a:rPr lang="en-US" dirty="0" smtClean="0"/>
              <a:t>Page for this presentation</a:t>
            </a:r>
          </a:p>
          <a:p>
            <a:pPr lvl="1">
              <a:buNone/>
            </a:pPr>
            <a:r>
              <a:rPr lang="en-US" dirty="0" smtClean="0"/>
              <a:t>http://www.cs.colostate.edu/~neal/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Cray slides used with permission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80’s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Vector Processors</a:t>
            </a:r>
          </a:p>
          <a:p>
            <a:pPr lvl="1"/>
            <a:r>
              <a:rPr lang="en-US" dirty="0" smtClean="0"/>
              <a:t>Designed for operations on data arrays rather than single elements, first in the 70’s , ended by the 90’s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r>
              <a:rPr lang="en-US" sz="3200" dirty="0" smtClean="0"/>
              <a:t>Scalar Processors</a:t>
            </a:r>
          </a:p>
          <a:p>
            <a:pPr lvl="1"/>
            <a:r>
              <a:rPr lang="en-US" dirty="0" smtClean="0"/>
              <a:t>Personal Computers brought commodity CPUs increased speed and decreased cost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90’s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520952"/>
          </a:xfrm>
        </p:spPr>
        <p:txBody>
          <a:bodyPr/>
          <a:lstStyle/>
          <a:p>
            <a:r>
              <a:rPr lang="en-US" dirty="0" smtClean="0"/>
              <a:t>90's-2000's Commodity components / Massively parallel systems</a:t>
            </a:r>
            <a:endParaRPr lang="en-US" dirty="0"/>
          </a:p>
          <a:p>
            <a:pPr lvl="1"/>
            <a:r>
              <a:rPr lang="en-US" dirty="0" smtClean="0"/>
              <a:t>Beowulf clusters – NASA 1994</a:t>
            </a:r>
          </a:p>
          <a:p>
            <a:pPr lvl="1"/>
            <a:endParaRPr lang="en-US" dirty="0" smtClean="0"/>
          </a:p>
        </p:txBody>
      </p:sp>
      <p:pic>
        <p:nvPicPr>
          <p:cNvPr id="4" name="Picture 3" descr="200px-Beowulf-cluster-the-bor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254" y="3200400"/>
            <a:ext cx="3092746" cy="29845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3733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4724400"/>
            <a:ext cx="472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"A supercomputer is a device for turning compute-bound problems into I/O-bound problems.“ </a:t>
            </a:r>
          </a:p>
          <a:p>
            <a:r>
              <a:rPr lang="en-US" dirty="0" smtClean="0"/>
              <a:t>		– Ken Batcher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2000’s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597152"/>
          </a:xfrm>
        </p:spPr>
        <p:txBody>
          <a:bodyPr/>
          <a:lstStyle/>
          <a:p>
            <a:r>
              <a:rPr lang="en-US" dirty="0" smtClean="0"/>
              <a:t>	Jaguar – 2005/2009 Oak Ridge</a:t>
            </a:r>
          </a:p>
          <a:p>
            <a:pPr>
              <a:buNone/>
            </a:pPr>
            <a:r>
              <a:rPr lang="en-US" dirty="0" smtClean="0"/>
              <a:t>		(224,256 CPU cores 1.75 petaflops)</a:t>
            </a:r>
          </a:p>
          <a:p>
            <a:pPr>
              <a:buNone/>
            </a:pPr>
            <a:r>
              <a:rPr lang="en-US" dirty="0" smtClean="0"/>
              <a:t>		Our Cray's forefather</a:t>
            </a:r>
            <a:endParaRPr lang="en-US" dirty="0"/>
          </a:p>
        </p:txBody>
      </p:sp>
      <p:pic>
        <p:nvPicPr>
          <p:cNvPr id="4" name="Picture 3" descr="220px-JaguarXT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160568"/>
            <a:ext cx="3916680" cy="2901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2000’s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597152"/>
          </a:xfrm>
        </p:spPr>
        <p:txBody>
          <a:bodyPr/>
          <a:lstStyle/>
          <a:p>
            <a:r>
              <a:rPr lang="en-US" dirty="0" smtClean="0"/>
              <a:t>	Roadrunner – 2008 Los Alamos</a:t>
            </a:r>
          </a:p>
          <a:p>
            <a:pPr>
              <a:buNone/>
            </a:pPr>
            <a:r>
              <a:rPr lang="en-US" dirty="0" smtClean="0"/>
              <a:t>		(13,824 CPU cores, 116,640 Cell cores </a:t>
            </a:r>
          </a:p>
          <a:p>
            <a:pPr>
              <a:buNone/>
            </a:pPr>
            <a:r>
              <a:rPr lang="en-US" dirty="0" smtClean="0"/>
              <a:t>		= 1.7 	petaflops)</a:t>
            </a:r>
          </a:p>
          <a:p>
            <a:endParaRPr lang="en-US" dirty="0"/>
          </a:p>
        </p:txBody>
      </p:sp>
      <p:pic>
        <p:nvPicPr>
          <p:cNvPr id="4" name="Picture 3" descr="250px-Roadrunner_supercomputer_HiR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1547" y="3429000"/>
            <a:ext cx="4147653" cy="2770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 2010’s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1597152"/>
          </a:xfrm>
        </p:spPr>
        <p:txBody>
          <a:bodyPr/>
          <a:lstStyle/>
          <a:p>
            <a:r>
              <a:rPr lang="en-US" dirty="0" smtClean="0"/>
              <a:t>Tianhe-1A 2010 - NSC-China</a:t>
            </a:r>
          </a:p>
          <a:p>
            <a:pPr>
              <a:buNone/>
            </a:pPr>
            <a:r>
              <a:rPr lang="en-US" dirty="0" smtClean="0"/>
              <a:t>	(3,211,264 GPU cores, 86,016 CPU cores </a:t>
            </a:r>
          </a:p>
          <a:p>
            <a:pPr>
              <a:buNone/>
            </a:pPr>
            <a:r>
              <a:rPr lang="en-US" dirty="0" smtClean="0"/>
              <a:t>	= 4.7 Petaflops)</a:t>
            </a:r>
          </a:p>
          <a:p>
            <a:endParaRPr lang="en-US" dirty="0"/>
          </a:p>
        </p:txBody>
      </p:sp>
      <p:pic>
        <p:nvPicPr>
          <p:cNvPr id="4" name="Picture 3" descr="Tianhe-1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3142183"/>
            <a:ext cx="5105400" cy="31245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Caveat of massively Parallel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Amdahl's law</a:t>
            </a:r>
          </a:p>
          <a:p>
            <a:pPr lvl="1">
              <a:buNone/>
            </a:pPr>
            <a:r>
              <a:rPr lang="en-US" dirty="0" smtClean="0"/>
              <a:t>	A program can only speed up relative to the parallel portion.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Speedup</a:t>
            </a:r>
          </a:p>
          <a:p>
            <a:pPr lvl="1">
              <a:buNone/>
            </a:pPr>
            <a:r>
              <a:rPr lang="en-US" dirty="0" smtClean="0"/>
              <a:t>	Execution time for a single Processing Element / execution time for a given number of parallel PEs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Parallel efficiency</a:t>
            </a:r>
          </a:p>
          <a:p>
            <a:pPr lvl="1">
              <a:buNone/>
            </a:pPr>
            <a:r>
              <a:rPr lang="en-US" dirty="0" smtClean="0"/>
              <a:t>	Speedup / PEs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3072</TotalTime>
  <Words>1099</Words>
  <Application>Microsoft Office PowerPoint</Application>
  <PresentationFormat>On-screen Show (4:3)</PresentationFormat>
  <Paragraphs>262</Paragraphs>
  <Slides>32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Civic</vt:lpstr>
      <vt:lpstr>High Performance Computing</vt:lpstr>
      <vt:lpstr>HPC History</vt:lpstr>
      <vt:lpstr>Timeline 60-70's </vt:lpstr>
      <vt:lpstr>Timeline 80’s</vt:lpstr>
      <vt:lpstr>Timeline 90’s</vt:lpstr>
      <vt:lpstr>Timeline 2000’s</vt:lpstr>
      <vt:lpstr>Timeline 2000’s</vt:lpstr>
      <vt:lpstr>Timeline 2010’s</vt:lpstr>
      <vt:lpstr>Caveat of massively Parallel computing</vt:lpstr>
      <vt:lpstr>Our Cray XT6m</vt:lpstr>
      <vt:lpstr>Cray modular architecture</vt:lpstr>
      <vt:lpstr>Node types</vt:lpstr>
      <vt:lpstr>System architecture</vt:lpstr>
      <vt:lpstr>Processor architecture</vt:lpstr>
      <vt:lpstr>SeaStar2 interconnect</vt:lpstr>
      <vt:lpstr>Hypertransport</vt:lpstr>
      <vt:lpstr>Filesystem Architecture</vt:lpstr>
      <vt:lpstr>Lustre Filesystem</vt:lpstr>
      <vt:lpstr>Optimized compilers</vt:lpstr>
      <vt:lpstr>Performance tools</vt:lpstr>
      <vt:lpstr>Running a job</vt:lpstr>
      <vt:lpstr>Scheduling – levels</vt:lpstr>
      <vt:lpstr>Scheduling - system</vt:lpstr>
      <vt:lpstr>MPI</vt:lpstr>
      <vt:lpstr>MPI</vt:lpstr>
      <vt:lpstr>OpenMP</vt:lpstr>
      <vt:lpstr>OpenMP</vt:lpstr>
      <vt:lpstr>MPI / OpenMP Hybridization</vt:lpstr>
      <vt:lpstr>Programming Pitfalls</vt:lpstr>
      <vt:lpstr>Demo time!</vt:lpstr>
      <vt:lpstr>Future Trends</vt:lpstr>
      <vt:lpstr>Resources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High Performance Computing</dc:title>
  <dc:creator>andy</dc:creator>
  <cp:lastModifiedBy>andy</cp:lastModifiedBy>
  <cp:revision>69</cp:revision>
  <dcterms:created xsi:type="dcterms:W3CDTF">2011-04-04T18:57:49Z</dcterms:created>
  <dcterms:modified xsi:type="dcterms:W3CDTF">2011-04-25T11:07:47Z</dcterms:modified>
</cp:coreProperties>
</file>