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7" r:id="rId1"/>
  </p:sldMasterIdLst>
  <p:notesMasterIdLst>
    <p:notesMasterId r:id="rId27"/>
  </p:notesMasterIdLst>
  <p:sldIdLst>
    <p:sldId id="256" r:id="rId2"/>
    <p:sldId id="258" r:id="rId3"/>
    <p:sldId id="259" r:id="rId4"/>
    <p:sldId id="262" r:id="rId5"/>
    <p:sldId id="263" r:id="rId6"/>
    <p:sldId id="264" r:id="rId7"/>
    <p:sldId id="283" r:id="rId8"/>
    <p:sldId id="266" r:id="rId9"/>
    <p:sldId id="268" r:id="rId10"/>
    <p:sldId id="281" r:id="rId11"/>
    <p:sldId id="269" r:id="rId12"/>
    <p:sldId id="287" r:id="rId13"/>
    <p:sldId id="270" r:id="rId14"/>
    <p:sldId id="271" r:id="rId15"/>
    <p:sldId id="282" r:id="rId16"/>
    <p:sldId id="273" r:id="rId17"/>
    <p:sldId id="274" r:id="rId18"/>
    <p:sldId id="284" r:id="rId19"/>
    <p:sldId id="289" r:id="rId20"/>
    <p:sldId id="291" r:id="rId21"/>
    <p:sldId id="277" r:id="rId22"/>
    <p:sldId id="275" r:id="rId23"/>
    <p:sldId id="280" r:id="rId24"/>
    <p:sldId id="279" r:id="rId25"/>
    <p:sldId id="288" r:id="rId26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2000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2000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2000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2000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2000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F6600"/>
    <a:srgbClr val="FFCC66"/>
    <a:srgbClr val="FFFF99"/>
    <a:srgbClr val="9900CC"/>
    <a:srgbClr val="00FF00"/>
    <a:srgbClr val="CC0099"/>
    <a:srgbClr val="FF0066"/>
    <a:srgbClr val="CC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324" autoAdjust="0"/>
    <p:restoredTop sz="94672" autoAdjust="0"/>
  </p:normalViewPr>
  <p:slideViewPr>
    <p:cSldViewPr snapToGrid="0" snapToObjects="1">
      <p:cViewPr varScale="1">
        <p:scale>
          <a:sx n="64" d="100"/>
          <a:sy n="64" d="100"/>
        </p:scale>
        <p:origin x="-69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9327138" cy="3932713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/>
            </a:lvl1pPr>
          </a:lstStyle>
          <a:p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/>
            </a:lvl1pPr>
          </a:lstStyle>
          <a:p>
            <a:endParaRPr lang="en-US"/>
          </a:p>
        </p:txBody>
      </p:sp>
      <p:sp>
        <p:nvSpPr>
          <p:cNvPr id="2048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/>
            </a:lvl1pPr>
          </a:lstStyle>
          <a:p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/>
            </a:lvl1pPr>
          </a:lstStyle>
          <a:p>
            <a:fld id="{778A2149-1AB3-4B24-BA5A-A1B26759874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F97B59-1890-49E4-9474-5A840631F907}" type="slidenum">
              <a:rPr lang="en-US"/>
              <a:pPr/>
              <a:t>1</a:t>
            </a:fld>
            <a:endParaRPr lang="en-US"/>
          </a:p>
        </p:txBody>
      </p:sp>
      <p:sp>
        <p:nvSpPr>
          <p:cNvPr id="215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712247-8F8D-4C2B-925A-01B87104C4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84120E-2CC6-4770-9AB7-82AEC03637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F6EBE3-2606-4A93-BA62-1BA467210C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5C92AC5-724C-4322-9890-45D4FF3F84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39B3C6-600E-4D78-8D33-ED3E7BC650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7C202B-8A1B-49DA-AAE3-B2C96AF443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4D4652-0153-4CBC-9382-DEA00B2EE6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EC49E9-D988-4E1B-8C85-CD4E40ED4EF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E04ADD-45C9-4821-BC8B-11A4D7443B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8E6473-C391-4179-BF78-936B2A3DCF5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A937AD-3459-4D70-8974-E65B2993E68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D51986-591E-4A62-A0DA-49901CC46F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/>
            </a:lvl1pPr>
          </a:lstStyle>
          <a:p>
            <a:endParaRPr lang="en-US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/>
            </a:lvl1pPr>
          </a:lstStyle>
          <a:p>
            <a:endParaRPr lang="en-US"/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/>
            </a:lvl1pPr>
          </a:lstStyle>
          <a:p>
            <a:fld id="{1AC34D16-A80F-4922-BD5F-3F922B582F77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295400"/>
            <a:ext cx="8077200" cy="1470025"/>
          </a:xfrm>
        </p:spPr>
        <p:txBody>
          <a:bodyPr/>
          <a:lstStyle/>
          <a:p>
            <a:r>
              <a:rPr lang="en-US" sz="4000"/>
              <a:t>Detecting past and present intrusions through vulnerability-specific predicates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962400"/>
            <a:ext cx="7315200" cy="19812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/>
              <a:t>Ashlesha Joshi, Sam King, 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/>
              <a:t>George Dunlap, and Peter Chen</a:t>
            </a:r>
          </a:p>
          <a:p>
            <a:pPr>
              <a:lnSpc>
                <a:spcPct val="200000"/>
              </a:lnSpc>
              <a:spcBef>
                <a:spcPct val="0"/>
              </a:spcBef>
            </a:pPr>
            <a:r>
              <a:rPr lang="en-US"/>
              <a:t>University of Michigan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85F45-FB10-464C-B161-7A559189AECB}" type="slidenum">
              <a:rPr lang="en-US"/>
              <a:pPr/>
              <a:t>10</a:t>
            </a:fld>
            <a:endParaRPr lang="en-US"/>
          </a:p>
        </p:txBody>
      </p:sp>
      <p:sp>
        <p:nvSpPr>
          <p:cNvPr id="51225" name="Text Box 25"/>
          <p:cNvSpPr txBox="1">
            <a:spLocks noChangeArrowheads="1"/>
          </p:cNvSpPr>
          <p:nvPr/>
        </p:nvSpPr>
        <p:spPr bwMode="auto">
          <a:xfrm flipH="1">
            <a:off x="4467225" y="3305175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00FF00"/>
                </a:solidFill>
                <a:cs typeface="Arial" charset="0"/>
              </a:rPr>
              <a:t>control</a:t>
            </a:r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IntroVirt structure</a:t>
            </a:r>
          </a:p>
        </p:txBody>
      </p:sp>
      <p:sp>
        <p:nvSpPr>
          <p:cNvPr id="51205" name="Rectangle 5"/>
          <p:cNvSpPr>
            <a:spLocks noChangeArrowheads="1"/>
          </p:cNvSpPr>
          <p:nvPr/>
        </p:nvSpPr>
        <p:spPr bwMode="auto">
          <a:xfrm>
            <a:off x="609600" y="4921250"/>
            <a:ext cx="6592888" cy="793750"/>
          </a:xfrm>
          <a:prstGeom prst="rect">
            <a:avLst/>
          </a:prstGeom>
          <a:gradFill rotWithShape="1">
            <a:gsLst>
              <a:gs pos="0">
                <a:srgbClr val="FFFF99">
                  <a:gamma/>
                  <a:shade val="75686"/>
                  <a:invGamma/>
                </a:srgbClr>
              </a:gs>
              <a:gs pos="50000">
                <a:srgbClr val="FFFF99"/>
              </a:gs>
              <a:gs pos="100000">
                <a:srgbClr val="FFFF99">
                  <a:gamma/>
                  <a:shade val="75686"/>
                  <a:invGamma/>
                </a:srgbClr>
              </a:gs>
            </a:gsLst>
            <a:lin ang="5400000" scaled="1"/>
          </a:gradFill>
          <a:ln w="158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0"/>
              </a:spcBef>
            </a:pPr>
            <a:r>
              <a:rPr lang="en-US" sz="1800">
                <a:solidFill>
                  <a:schemeClr val="bg2"/>
                </a:solidFill>
              </a:rPr>
              <a:t>hardware</a:t>
            </a:r>
          </a:p>
        </p:txBody>
      </p:sp>
      <p:sp>
        <p:nvSpPr>
          <p:cNvPr id="51206" name="Rectangle 6"/>
          <p:cNvSpPr>
            <a:spLocks noChangeArrowheads="1"/>
          </p:cNvSpPr>
          <p:nvPr/>
        </p:nvSpPr>
        <p:spPr bwMode="auto">
          <a:xfrm>
            <a:off x="609600" y="3881438"/>
            <a:ext cx="6592888" cy="1041400"/>
          </a:xfrm>
          <a:prstGeom prst="rect">
            <a:avLst/>
          </a:prstGeom>
          <a:gradFill rotWithShape="1">
            <a:gsLst>
              <a:gs pos="0">
                <a:srgbClr val="FFFF99">
                  <a:gamma/>
                  <a:shade val="75686"/>
                  <a:invGamma/>
                </a:srgbClr>
              </a:gs>
              <a:gs pos="50000">
                <a:srgbClr val="FFFF99"/>
              </a:gs>
              <a:gs pos="100000">
                <a:srgbClr val="FFFF99">
                  <a:gamma/>
                  <a:shade val="75686"/>
                  <a:invGamma/>
                </a:srgbClr>
              </a:gs>
            </a:gsLst>
            <a:lin ang="5400000" scaled="1"/>
          </a:gradFill>
          <a:ln w="158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3657600" anchor="ctr"/>
          <a:lstStyle/>
          <a:p>
            <a:pPr>
              <a:spcBef>
                <a:spcPct val="0"/>
              </a:spcBef>
            </a:pPr>
            <a:r>
              <a:rPr lang="en-US" sz="1800">
                <a:solidFill>
                  <a:schemeClr val="bg2"/>
                </a:solidFill>
              </a:rPr>
              <a:t>host OS</a:t>
            </a:r>
          </a:p>
        </p:txBody>
      </p:sp>
      <p:sp>
        <p:nvSpPr>
          <p:cNvPr id="51207" name="Rectangle 7"/>
          <p:cNvSpPr>
            <a:spLocks noChangeArrowheads="1"/>
          </p:cNvSpPr>
          <p:nvPr/>
        </p:nvSpPr>
        <p:spPr bwMode="auto">
          <a:xfrm>
            <a:off x="609600" y="3044825"/>
            <a:ext cx="3794125" cy="836613"/>
          </a:xfrm>
          <a:prstGeom prst="rect">
            <a:avLst/>
          </a:prstGeom>
          <a:gradFill rotWithShape="1">
            <a:gsLst>
              <a:gs pos="0">
                <a:srgbClr val="00CCFF"/>
              </a:gs>
              <a:gs pos="50000">
                <a:srgbClr val="00CCFF">
                  <a:gamma/>
                  <a:tint val="50196"/>
                  <a:invGamma/>
                </a:srgbClr>
              </a:gs>
              <a:gs pos="100000">
                <a:srgbClr val="00CCFF"/>
              </a:gs>
            </a:gsLst>
            <a:lin ang="5400000" scaled="1"/>
          </a:gradFill>
          <a:ln w="158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0"/>
              </a:spcBef>
            </a:pPr>
            <a:r>
              <a:rPr lang="en-US" sz="1800">
                <a:solidFill>
                  <a:schemeClr val="bg2"/>
                </a:solidFill>
              </a:rPr>
              <a:t>guest OS</a:t>
            </a:r>
          </a:p>
        </p:txBody>
      </p:sp>
      <p:sp>
        <p:nvSpPr>
          <p:cNvPr id="51213" name="Rectangle 13"/>
          <p:cNvSpPr>
            <a:spLocks noChangeArrowheads="1"/>
          </p:cNvSpPr>
          <p:nvPr/>
        </p:nvSpPr>
        <p:spPr bwMode="auto">
          <a:xfrm>
            <a:off x="609600" y="2419350"/>
            <a:ext cx="1550988" cy="625475"/>
          </a:xfrm>
          <a:prstGeom prst="rect">
            <a:avLst/>
          </a:prstGeom>
          <a:gradFill rotWithShape="1">
            <a:gsLst>
              <a:gs pos="0">
                <a:srgbClr val="00CCFF"/>
              </a:gs>
              <a:gs pos="50000">
                <a:srgbClr val="00CCFF">
                  <a:gamma/>
                  <a:tint val="50196"/>
                  <a:invGamma/>
                </a:srgbClr>
              </a:gs>
              <a:gs pos="100000">
                <a:srgbClr val="00CCFF"/>
              </a:gs>
            </a:gsLst>
            <a:lin ang="5400000" scaled="1"/>
          </a:gradFill>
          <a:ln w="158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0"/>
              </a:spcBef>
            </a:pPr>
            <a:r>
              <a:rPr lang="en-US" sz="1800">
                <a:solidFill>
                  <a:schemeClr val="bg2"/>
                </a:solidFill>
              </a:rPr>
              <a:t>application</a:t>
            </a:r>
          </a:p>
        </p:txBody>
      </p:sp>
      <p:sp>
        <p:nvSpPr>
          <p:cNvPr id="51215" name="Rectangle 15"/>
          <p:cNvSpPr>
            <a:spLocks noChangeArrowheads="1"/>
          </p:cNvSpPr>
          <p:nvPr/>
        </p:nvSpPr>
        <p:spPr bwMode="auto">
          <a:xfrm>
            <a:off x="5499100" y="2816225"/>
            <a:ext cx="1703388" cy="1066800"/>
          </a:xfrm>
          <a:prstGeom prst="rect">
            <a:avLst/>
          </a:prstGeom>
          <a:gradFill rotWithShape="1">
            <a:gsLst>
              <a:gs pos="0">
                <a:srgbClr val="FFFF99">
                  <a:gamma/>
                  <a:shade val="75686"/>
                  <a:invGamma/>
                </a:srgbClr>
              </a:gs>
              <a:gs pos="50000">
                <a:srgbClr val="FFFF99"/>
              </a:gs>
              <a:gs pos="100000">
                <a:srgbClr val="FFFF99">
                  <a:gamma/>
                  <a:shade val="75686"/>
                  <a:invGamma/>
                </a:srgbClr>
              </a:gs>
            </a:gsLst>
            <a:lin ang="5400000" scaled="1"/>
          </a:gradFill>
          <a:ln w="158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0"/>
              </a:spcBef>
            </a:pPr>
            <a:r>
              <a:rPr lang="en-US" sz="1800">
                <a:solidFill>
                  <a:schemeClr val="bg2"/>
                </a:solidFill>
              </a:rPr>
              <a:t>predicate </a:t>
            </a:r>
          </a:p>
          <a:p>
            <a:pPr>
              <a:spcBef>
                <a:spcPct val="0"/>
              </a:spcBef>
            </a:pPr>
            <a:r>
              <a:rPr lang="en-US" sz="1800">
                <a:solidFill>
                  <a:schemeClr val="bg2"/>
                </a:solidFill>
              </a:rPr>
              <a:t>engine</a:t>
            </a:r>
          </a:p>
        </p:txBody>
      </p:sp>
      <p:sp>
        <p:nvSpPr>
          <p:cNvPr id="51216" name="Line 16"/>
          <p:cNvSpPr>
            <a:spLocks noChangeShapeType="1"/>
          </p:cNvSpPr>
          <p:nvPr/>
        </p:nvSpPr>
        <p:spPr bwMode="auto">
          <a:xfrm>
            <a:off x="4443413" y="3095625"/>
            <a:ext cx="984250" cy="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17" name="Text Box 17"/>
          <p:cNvSpPr txBox="1">
            <a:spLocks noChangeArrowheads="1"/>
          </p:cNvSpPr>
          <p:nvPr/>
        </p:nvSpPr>
        <p:spPr bwMode="auto">
          <a:xfrm>
            <a:off x="4533900" y="2743200"/>
            <a:ext cx="7096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00FF00"/>
                </a:solidFill>
                <a:cs typeface="Arial" charset="0"/>
              </a:rPr>
              <a:t>state</a:t>
            </a:r>
          </a:p>
        </p:txBody>
      </p:sp>
      <p:sp>
        <p:nvSpPr>
          <p:cNvPr id="51219" name="Line 19"/>
          <p:cNvSpPr>
            <a:spLocks noChangeShapeType="1"/>
          </p:cNvSpPr>
          <p:nvPr/>
        </p:nvSpPr>
        <p:spPr bwMode="auto">
          <a:xfrm>
            <a:off x="6354763" y="1836738"/>
            <a:ext cx="0" cy="960437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20" name="Line 20"/>
          <p:cNvSpPr>
            <a:spLocks noChangeShapeType="1"/>
          </p:cNvSpPr>
          <p:nvPr/>
        </p:nvSpPr>
        <p:spPr bwMode="auto">
          <a:xfrm>
            <a:off x="7224713" y="3300413"/>
            <a:ext cx="595312" cy="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21" name="Text Box 21"/>
          <p:cNvSpPr txBox="1">
            <a:spLocks noChangeArrowheads="1"/>
          </p:cNvSpPr>
          <p:nvPr/>
        </p:nvSpPr>
        <p:spPr bwMode="auto">
          <a:xfrm>
            <a:off x="5562600" y="1504950"/>
            <a:ext cx="15509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00FF00"/>
                </a:solidFill>
                <a:cs typeface="Arial" charset="0"/>
              </a:rPr>
              <a:t>predicates</a:t>
            </a:r>
          </a:p>
        </p:txBody>
      </p:sp>
      <p:sp>
        <p:nvSpPr>
          <p:cNvPr id="51222" name="Text Box 22"/>
          <p:cNvSpPr txBox="1">
            <a:spLocks noChangeArrowheads="1"/>
          </p:cNvSpPr>
          <p:nvPr/>
        </p:nvSpPr>
        <p:spPr bwMode="auto">
          <a:xfrm>
            <a:off x="7667625" y="2941638"/>
            <a:ext cx="129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00FF00"/>
                </a:solidFill>
                <a:cs typeface="Arial" charset="0"/>
              </a:rPr>
              <a:t>intrusions</a:t>
            </a:r>
            <a:br>
              <a:rPr lang="en-US" sz="1800">
                <a:solidFill>
                  <a:srgbClr val="00FF00"/>
                </a:solidFill>
                <a:cs typeface="Arial" charset="0"/>
              </a:rPr>
            </a:br>
            <a:r>
              <a:rPr lang="en-US" sz="1800">
                <a:solidFill>
                  <a:srgbClr val="00FF00"/>
                </a:solidFill>
                <a:cs typeface="Arial" charset="0"/>
              </a:rPr>
              <a:t>detected</a:t>
            </a:r>
          </a:p>
        </p:txBody>
      </p:sp>
      <p:sp>
        <p:nvSpPr>
          <p:cNvPr id="51223" name="Rectangle 23"/>
          <p:cNvSpPr>
            <a:spLocks noChangeArrowheads="1"/>
          </p:cNvSpPr>
          <p:nvPr/>
        </p:nvSpPr>
        <p:spPr bwMode="auto">
          <a:xfrm>
            <a:off x="611188" y="3881438"/>
            <a:ext cx="3797300" cy="566737"/>
          </a:xfrm>
          <a:prstGeom prst="rect">
            <a:avLst/>
          </a:prstGeom>
          <a:gradFill rotWithShape="1">
            <a:gsLst>
              <a:gs pos="0">
                <a:srgbClr val="FFFF99">
                  <a:gamma/>
                  <a:shade val="75686"/>
                  <a:invGamma/>
                </a:srgbClr>
              </a:gs>
              <a:gs pos="50000">
                <a:srgbClr val="FFFF99"/>
              </a:gs>
              <a:gs pos="100000">
                <a:srgbClr val="FFFF99">
                  <a:gamma/>
                  <a:shade val="75686"/>
                  <a:invGamma/>
                </a:srgbClr>
              </a:gs>
            </a:gsLst>
            <a:lin ang="5400000" scaled="1"/>
          </a:gradFill>
          <a:ln w="158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0"/>
              </a:spcBef>
            </a:pPr>
            <a:r>
              <a:rPr lang="en-US" sz="1800">
                <a:solidFill>
                  <a:schemeClr val="bg2"/>
                </a:solidFill>
              </a:rPr>
              <a:t>VMM</a:t>
            </a:r>
          </a:p>
        </p:txBody>
      </p:sp>
      <p:sp>
        <p:nvSpPr>
          <p:cNvPr id="51224" name="Line 24"/>
          <p:cNvSpPr>
            <a:spLocks noChangeShapeType="1"/>
          </p:cNvSpPr>
          <p:nvPr/>
        </p:nvSpPr>
        <p:spPr bwMode="auto">
          <a:xfrm flipH="1">
            <a:off x="4443413" y="3657600"/>
            <a:ext cx="984250" cy="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27" name="Rectangle 27"/>
          <p:cNvSpPr>
            <a:spLocks noChangeArrowheads="1"/>
          </p:cNvSpPr>
          <p:nvPr/>
        </p:nvSpPr>
        <p:spPr bwMode="auto">
          <a:xfrm>
            <a:off x="2852738" y="2419350"/>
            <a:ext cx="1550987" cy="625475"/>
          </a:xfrm>
          <a:prstGeom prst="rect">
            <a:avLst/>
          </a:prstGeom>
          <a:gradFill rotWithShape="1">
            <a:gsLst>
              <a:gs pos="0">
                <a:srgbClr val="00CCFF"/>
              </a:gs>
              <a:gs pos="50000">
                <a:srgbClr val="00CCFF">
                  <a:gamma/>
                  <a:tint val="50196"/>
                  <a:invGamma/>
                </a:srgbClr>
              </a:gs>
              <a:gs pos="100000">
                <a:srgbClr val="00CCFF"/>
              </a:gs>
            </a:gsLst>
            <a:lin ang="5400000" scaled="1"/>
          </a:gradFill>
          <a:ln w="158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0"/>
              </a:spcBef>
            </a:pPr>
            <a:r>
              <a:rPr lang="en-US" sz="1800">
                <a:solidFill>
                  <a:schemeClr val="bg2"/>
                </a:solidFill>
              </a:rPr>
              <a:t>application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6B172-7DF0-4B7F-8958-DB21FC6C7E34}" type="slidenum">
              <a:rPr lang="en-US"/>
              <a:pPr/>
              <a:t>11</a:t>
            </a:fld>
            <a:endParaRPr lang="en-US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Challenge #2: Semantic gap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56600" cy="4525963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Problem: VMM exposes guest state at the wrong level of abstraction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It gives us registers, memory locations, disk blocks, …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We want program variables, files, …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sz="2000">
              <a:solidFill>
                <a:srgbClr val="FFFFFF"/>
              </a:solidFill>
              <a:latin typeface="Courier New" pitchFamily="49" charset="0"/>
              <a:cs typeface="Arial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000">
                <a:solidFill>
                  <a:srgbClr val="FFFFFF"/>
                </a:solidFill>
                <a:latin typeface="Courier New" pitchFamily="49" charset="0"/>
                <a:cs typeface="Arial" charset="0"/>
              </a:rPr>
              <a:t>1</a:t>
            </a:r>
            <a:r>
              <a:rPr lang="en-US" sz="2600">
                <a:solidFill>
                  <a:srgbClr val="FFFFFF"/>
                </a:solidFill>
                <a:latin typeface="Courier New" pitchFamily="49" charset="0"/>
                <a:cs typeface="Arial" charset="0"/>
              </a:rPr>
              <a:t>   uid = getuid();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000">
                <a:solidFill>
                  <a:srgbClr val="FFFFFF"/>
                </a:solidFill>
                <a:latin typeface="Courier New" pitchFamily="49" charset="0"/>
                <a:cs typeface="Arial" charset="0"/>
              </a:rPr>
              <a:t>2</a:t>
            </a:r>
            <a:r>
              <a:rPr lang="en-US" sz="2600">
                <a:solidFill>
                  <a:srgbClr val="FFFFFF"/>
                </a:solidFill>
                <a:latin typeface="Courier New" pitchFamily="49" charset="0"/>
                <a:cs typeface="Arial" charset="0"/>
              </a:rPr>
              <a:t>   </a:t>
            </a:r>
            <a:r>
              <a:rPr lang="en-US" sz="2600">
                <a:solidFill>
                  <a:srgbClr val="FF6600"/>
                </a:solidFill>
                <a:latin typeface="Courier New" pitchFamily="49" charset="0"/>
                <a:cs typeface="Arial" charset="0"/>
              </a:rPr>
              <a:t>// forget to check group membership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000">
                <a:solidFill>
                  <a:srgbClr val="FFFFFF"/>
                </a:solidFill>
                <a:latin typeface="Courier New" pitchFamily="49" charset="0"/>
                <a:cs typeface="Arial" charset="0"/>
              </a:rPr>
              <a:t>3</a:t>
            </a:r>
            <a:r>
              <a:rPr lang="en-US" sz="2600">
                <a:solidFill>
                  <a:srgbClr val="FFFFFF"/>
                </a:solidFill>
                <a:latin typeface="Courier New" pitchFamily="49" charset="0"/>
                <a:cs typeface="Arial" charset="0"/>
              </a:rPr>
              <a:t>   perform privileged action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sz="2800">
              <a:latin typeface="Courier New" pitchFamily="49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Predicate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Perform missing authentication, e.g., read /etc/group</a:t>
            </a:r>
          </a:p>
          <a:p>
            <a:pPr lvl="1">
              <a:lnSpc>
                <a:spcPct val="90000"/>
              </a:lnSpc>
            </a:pP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7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7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9D6A5-94AD-42DD-B2DC-D68635028FB6}" type="slidenum">
              <a:rPr lang="en-US"/>
              <a:pPr/>
              <a:t>12</a:t>
            </a:fld>
            <a:endParaRPr 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Bridging the semantic gap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/>
              <a:t>How could the programmer write this predicate?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Determine memory location where uid is stored; if page not resident, read from disk; read value of uid; traverse guest OS file system structures to see if /etc/group in file cache, if so, read from memory; if not, traverse FS structures to see which disk blocks contain it, then read blocks from disk; …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i.e., emulate guest functionality</a:t>
            </a:r>
          </a:p>
          <a:p>
            <a:pPr>
              <a:lnSpc>
                <a:spcPct val="80000"/>
              </a:lnSpc>
            </a:pPr>
            <a:r>
              <a:rPr lang="en-US" sz="2800"/>
              <a:t>Our solution: call guest code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Leverages existing guest code that does what we want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Here, we cause the guest itself to read the file and check group membership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1A3AA-0881-4201-BFB0-D6ACBD85C3F2}" type="slidenum">
              <a:rPr lang="en-US"/>
              <a:pPr/>
              <a:t>13</a:t>
            </a:fld>
            <a:endParaRPr lang="en-US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Challenge #3: Avoiding perturbations to target state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4975" y="1855788"/>
            <a:ext cx="8262938" cy="4525962"/>
          </a:xfrm>
        </p:spPr>
        <p:txBody>
          <a:bodyPr/>
          <a:lstStyle/>
          <a:p>
            <a:r>
              <a:rPr lang="en-US"/>
              <a:t>Calling guest functions perturbs target</a:t>
            </a:r>
          </a:p>
          <a:p>
            <a:r>
              <a:rPr lang="en-US"/>
              <a:t>Solution: use checkpoint and restore</a:t>
            </a:r>
          </a:p>
          <a:p>
            <a:pPr lvl="1"/>
            <a:r>
              <a:rPr lang="en-US"/>
              <a:t>Take a checkpoint before changing guest state</a:t>
            </a:r>
          </a:p>
          <a:p>
            <a:pPr lvl="1"/>
            <a:r>
              <a:rPr lang="en-US"/>
              <a:t>Restore to checkpoint after predicate execution</a:t>
            </a:r>
          </a:p>
          <a:p>
            <a:r>
              <a:rPr lang="en-US"/>
              <a:t>Also protects from (buggy) predicates that modify guest state incorrectly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17127-F6C6-4836-A9D0-BAE13870E8CA}" type="slidenum">
              <a:rPr lang="en-US"/>
              <a:pPr/>
              <a:t>14</a:t>
            </a:fld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US"/>
          </a:p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FFFFFF"/>
                </a:solidFill>
                <a:latin typeface="Courier New" pitchFamily="49" charset="0"/>
                <a:cs typeface="Arial" charset="0"/>
              </a:rPr>
              <a:t>1</a:t>
            </a:r>
            <a:r>
              <a:rPr lang="en-US" sz="2800">
                <a:solidFill>
                  <a:srgbClr val="FFFFFF"/>
                </a:solidFill>
                <a:latin typeface="Courier New" pitchFamily="49" charset="0"/>
                <a:cs typeface="Arial" charset="0"/>
              </a:rPr>
              <a:t>   if (access(file, W_OK)) {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FFFFFF"/>
                </a:solidFill>
                <a:latin typeface="Courier New" pitchFamily="49" charset="0"/>
                <a:cs typeface="Arial" charset="0"/>
              </a:rPr>
              <a:t>2</a:t>
            </a:r>
            <a:r>
              <a:rPr lang="en-US" sz="2800">
                <a:solidFill>
                  <a:srgbClr val="FFFFFF"/>
                </a:solidFill>
                <a:latin typeface="Courier New" pitchFamily="49" charset="0"/>
                <a:cs typeface="Arial" charset="0"/>
              </a:rPr>
              <a:t>       unlink(file);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FFFFFF"/>
                </a:solidFill>
                <a:latin typeface="Courier New" pitchFamily="49" charset="0"/>
                <a:cs typeface="Arial" charset="0"/>
              </a:rPr>
              <a:t>3</a:t>
            </a:r>
            <a:r>
              <a:rPr lang="en-US" sz="2800">
                <a:solidFill>
                  <a:srgbClr val="FFFFFF"/>
                </a:solidFill>
                <a:latin typeface="Courier New" pitchFamily="49" charset="0"/>
                <a:cs typeface="Arial" charset="0"/>
              </a:rPr>
              <a:t>   }</a:t>
            </a:r>
          </a:p>
          <a:p>
            <a:endParaRPr lang="en-US" sz="4800"/>
          </a:p>
          <a:p>
            <a:endParaRPr lang="en-US"/>
          </a:p>
          <a:p>
            <a:r>
              <a:rPr lang="en-US"/>
              <a:t>Check in line 1 should be atomic with use in line 2</a:t>
            </a: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Challenge #4: Preemptions between the predicate and the bug</a:t>
            </a:r>
          </a:p>
        </p:txBody>
      </p:sp>
      <p:sp>
        <p:nvSpPr>
          <p:cNvPr id="39946" name="Text Box 10"/>
          <p:cNvSpPr txBox="1">
            <a:spLocks noChangeArrowheads="1"/>
          </p:cNvSpPr>
          <p:nvPr/>
        </p:nvSpPr>
        <p:spPr bwMode="auto">
          <a:xfrm>
            <a:off x="444500" y="2514600"/>
            <a:ext cx="7186613" cy="5191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>
                <a:solidFill>
                  <a:schemeClr val="folHlink"/>
                </a:solidFill>
                <a:latin typeface="Courier New" pitchFamily="49" charset="0"/>
              </a:rPr>
              <a:t>Predicate: (!access(file, W_OK))</a:t>
            </a:r>
          </a:p>
        </p:txBody>
      </p:sp>
      <p:grpSp>
        <p:nvGrpSpPr>
          <p:cNvPr id="39950" name="Group 14"/>
          <p:cNvGrpSpPr>
            <a:grpSpLocks/>
          </p:cNvGrpSpPr>
          <p:nvPr/>
        </p:nvGrpSpPr>
        <p:grpSpPr bwMode="auto">
          <a:xfrm>
            <a:off x="5257800" y="2895600"/>
            <a:ext cx="3733800" cy="1066800"/>
            <a:chOff x="3312" y="1824"/>
            <a:chExt cx="2352" cy="672"/>
          </a:xfrm>
        </p:grpSpPr>
        <p:sp>
          <p:nvSpPr>
            <p:cNvPr id="39944" name="AutoShape 8"/>
            <p:cNvSpPr>
              <a:spLocks noChangeArrowheads="1"/>
            </p:cNvSpPr>
            <p:nvPr/>
          </p:nvSpPr>
          <p:spPr bwMode="auto">
            <a:xfrm>
              <a:off x="3312" y="1824"/>
              <a:ext cx="2352" cy="672"/>
            </a:xfrm>
            <a:prstGeom prst="wedgeRoundRectCallout">
              <a:avLst>
                <a:gd name="adj1" fmla="val -54593"/>
                <a:gd name="adj2" fmla="val -78273"/>
                <a:gd name="adj3" fmla="val 16667"/>
              </a:avLst>
            </a:prstGeom>
            <a:solidFill>
              <a:schemeClr val="accent1">
                <a:alpha val="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r">
                <a:spcBef>
                  <a:spcPct val="0"/>
                </a:spcBef>
              </a:pPr>
              <a:r>
                <a:rPr lang="en-US" sz="2400">
                  <a:latin typeface="Courier New" pitchFamily="49" charset="0"/>
                </a:rPr>
                <a:t>relink(file);</a:t>
              </a:r>
            </a:p>
          </p:txBody>
        </p:sp>
        <p:pic>
          <p:nvPicPr>
            <p:cNvPr id="39949" name="Picture 13" descr="MCj03891820000[1]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509" y="1877"/>
              <a:ext cx="461" cy="580"/>
            </a:xfrm>
            <a:prstGeom prst="rect">
              <a:avLst/>
            </a:prstGeom>
            <a:noFill/>
          </p:spPr>
        </p:pic>
      </p:grpSp>
      <p:grpSp>
        <p:nvGrpSpPr>
          <p:cNvPr id="39951" name="Group 15"/>
          <p:cNvGrpSpPr>
            <a:grpSpLocks/>
          </p:cNvGrpSpPr>
          <p:nvPr/>
        </p:nvGrpSpPr>
        <p:grpSpPr bwMode="auto">
          <a:xfrm>
            <a:off x="5257800" y="3322638"/>
            <a:ext cx="3733800" cy="1066800"/>
            <a:chOff x="3312" y="1824"/>
            <a:chExt cx="2352" cy="672"/>
          </a:xfrm>
        </p:grpSpPr>
        <p:sp>
          <p:nvSpPr>
            <p:cNvPr id="39952" name="AutoShape 16"/>
            <p:cNvSpPr>
              <a:spLocks noChangeArrowheads="1"/>
            </p:cNvSpPr>
            <p:nvPr/>
          </p:nvSpPr>
          <p:spPr bwMode="auto">
            <a:xfrm>
              <a:off x="3312" y="1824"/>
              <a:ext cx="2352" cy="672"/>
            </a:xfrm>
            <a:prstGeom prst="wedgeRoundRectCallout">
              <a:avLst>
                <a:gd name="adj1" fmla="val -54593"/>
                <a:gd name="adj2" fmla="val -78273"/>
                <a:gd name="adj3" fmla="val 16667"/>
              </a:avLst>
            </a:prstGeom>
            <a:solidFill>
              <a:schemeClr val="accent1">
                <a:alpha val="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r">
                <a:spcBef>
                  <a:spcPct val="0"/>
                </a:spcBef>
              </a:pPr>
              <a:r>
                <a:rPr lang="en-US" sz="2400">
                  <a:latin typeface="Courier New" pitchFamily="49" charset="0"/>
                </a:rPr>
                <a:t>relink(file);</a:t>
              </a:r>
            </a:p>
          </p:txBody>
        </p:sp>
        <p:pic>
          <p:nvPicPr>
            <p:cNvPr id="39953" name="Picture 17" descr="MCj03891820000[1]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509" y="1877"/>
              <a:ext cx="461" cy="580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9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399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1.16817E-6 L 2.22222E-6 0.06222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1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13833E-6 L 3.33333E-6 0.06315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9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9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318D4-8419-4769-AAC5-CAA218F5E8ED}" type="slidenum">
              <a:rPr lang="en-US"/>
              <a:pPr/>
              <a:t>15</a:t>
            </a:fld>
            <a:endParaRPr lang="en-US"/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Predicate refresh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Detect and respond to race</a:t>
            </a:r>
          </a:p>
          <a:p>
            <a:pPr lvl="1"/>
            <a:r>
              <a:rPr lang="en-US"/>
              <a:t>“Predicate refresh”</a:t>
            </a:r>
          </a:p>
          <a:p>
            <a:pPr lvl="1"/>
            <a:r>
              <a:rPr lang="en-US"/>
              <a:t>Observation: in uniprocessors, a scheduling event must occur before any other process can run </a:t>
            </a:r>
          </a:p>
          <a:p>
            <a:pPr lvl="1"/>
            <a:r>
              <a:rPr lang="en-US"/>
              <a:t>Re-execute predicate on scheduling events to detect relevant changes in state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A6D14-5705-49C1-A0A7-69E8821FEE0A}" type="slidenum">
              <a:rPr lang="en-US"/>
              <a:pPr/>
              <a:t>16</a:t>
            </a:fld>
            <a:endParaRPr lang="en-US"/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Predicate engine functionality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Translate symbolic information from guest</a:t>
            </a:r>
          </a:p>
          <a:p>
            <a:pPr lvl="1"/>
            <a:r>
              <a:rPr lang="en-US" sz="2400"/>
              <a:t>Parse debugging information</a:t>
            </a:r>
          </a:p>
          <a:p>
            <a:r>
              <a:rPr lang="en-US" sz="2800"/>
              <a:t>Allow predicates to control guest execution</a:t>
            </a:r>
          </a:p>
          <a:p>
            <a:pPr lvl="1"/>
            <a:r>
              <a:rPr lang="en-US" sz="2400"/>
              <a:t>Breakpoints</a:t>
            </a:r>
          </a:p>
          <a:p>
            <a:r>
              <a:rPr lang="en-US" sz="2800"/>
              <a:t>Read guest state</a:t>
            </a:r>
          </a:p>
          <a:p>
            <a:r>
              <a:rPr lang="en-US" sz="2800"/>
              <a:t>Call guest functions</a:t>
            </a:r>
          </a:p>
          <a:p>
            <a:pPr lvl="1"/>
            <a:r>
              <a:rPr lang="en-US" sz="2400"/>
              <a:t>Manipulate guest stack and registers</a:t>
            </a:r>
          </a:p>
          <a:p>
            <a:r>
              <a:rPr lang="en-US" sz="2800"/>
              <a:t>Checkpoint and restore</a:t>
            </a:r>
          </a:p>
          <a:p>
            <a:r>
              <a:rPr lang="en-US" sz="2800"/>
              <a:t>Guarantee safety</a:t>
            </a:r>
          </a:p>
          <a:p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8D408-76EF-4D31-8EA1-A31E4B3CEA91}" type="slidenum">
              <a:rPr lang="en-US"/>
              <a:pPr/>
              <a:t>17</a:t>
            </a:fld>
            <a:endParaRPr lang="en-US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Predicates for applications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Need additional support for application predicates</a:t>
            </a:r>
          </a:p>
          <a:p>
            <a:pPr lvl="1"/>
            <a:r>
              <a:rPr lang="en-US"/>
              <a:t>Processes are created and destroyed</a:t>
            </a:r>
          </a:p>
          <a:p>
            <a:pPr lvl="1"/>
            <a:r>
              <a:rPr lang="en-US"/>
              <a:t>Shared libraries can be mapped in different locations of application address space</a:t>
            </a:r>
          </a:p>
          <a:p>
            <a:pPr lvl="1"/>
            <a:r>
              <a:rPr lang="en-US"/>
              <a:t>Memory pages are not always resident</a:t>
            </a:r>
          </a:p>
          <a:p>
            <a:r>
              <a:rPr lang="en-US"/>
              <a:t>Use kernel predicates in </a:t>
            </a:r>
            <a:r>
              <a:rPr lang="en-US" sz="2800">
                <a:latin typeface="Courier New" pitchFamily="49" charset="0"/>
              </a:rPr>
              <a:t>fork</a:t>
            </a:r>
            <a:r>
              <a:rPr lang="en-US"/>
              <a:t>, </a:t>
            </a:r>
            <a:r>
              <a:rPr lang="en-US" sz="2800">
                <a:latin typeface="Courier New" pitchFamily="49" charset="0"/>
              </a:rPr>
              <a:t>exec</a:t>
            </a:r>
            <a:r>
              <a:rPr lang="en-US"/>
              <a:t>, </a:t>
            </a:r>
            <a:r>
              <a:rPr lang="en-US" sz="2800">
                <a:latin typeface="Courier New" pitchFamily="49" charset="0"/>
              </a:rPr>
              <a:t>exit</a:t>
            </a:r>
            <a:r>
              <a:rPr lang="en-US"/>
              <a:t>, </a:t>
            </a:r>
            <a:r>
              <a:rPr lang="en-US" sz="2800">
                <a:latin typeface="Courier New" pitchFamily="49" charset="0"/>
              </a:rPr>
              <a:t>mmap</a:t>
            </a:r>
            <a:r>
              <a:rPr lang="en-US"/>
              <a:t>, </a:t>
            </a:r>
            <a:r>
              <a:rPr lang="en-US" sz="2800">
                <a:latin typeface="Courier New" pitchFamily="49" charset="0"/>
              </a:rPr>
              <a:t>try_to_swap_out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1F685-4B8F-4CD1-B885-EADB9505BE5D}" type="slidenum">
              <a:rPr lang="en-US"/>
              <a:pPr/>
              <a:t>18</a:t>
            </a:fld>
            <a:endParaRPr lang="en-US"/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Predicate for CAN-2003-0961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35513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400">
                <a:solidFill>
                  <a:schemeClr val="folHlink"/>
                </a:solidFill>
              </a:rPr>
              <a:t>Actual Patch: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>
                <a:latin typeface="Courier New" pitchFamily="49" charset="0"/>
              </a:rPr>
              <a:t>if((addr + len) &gt; TASK_SIZE || (addr + len) &lt; addr)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>
                <a:latin typeface="Courier New" pitchFamily="49" charset="0"/>
              </a:rPr>
              <a:t>	return –EINVAL;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000">
              <a:latin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>
                <a:solidFill>
                  <a:schemeClr val="folHlink"/>
                </a:solidFill>
              </a:rPr>
              <a:t>Predicate: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>
                <a:latin typeface="Courier New" pitchFamily="49" charset="0"/>
              </a:rPr>
              <a:t>registerBreak(“mmap.c:1044:begin”, brkEventHandler);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000">
              <a:latin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>
                <a:latin typeface="Courier New" pitchFamily="49" charset="0"/>
              </a:rPr>
              <a:t>void brkEventHandler()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>
                <a:latin typeface="Courier New" pitchFamily="49" charset="0"/>
              </a:rPr>
              <a:t>	unsigned long addr = readVar(“addr”);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>
                <a:latin typeface="Courier New" pitchFamily="49" charset="0"/>
              </a:rPr>
              <a:t>	unsigned long len = readVar(“len”);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000">
              <a:latin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>
                <a:latin typeface="Courier New" pitchFamily="49" charset="0"/>
              </a:rPr>
              <a:t>	if((addr+len) &gt; TASK_SIZE || (addr+len) &lt; addr)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>
                <a:latin typeface="Courier New" pitchFamily="49" charset="0"/>
              </a:rPr>
              <a:t>		cout &lt;&lt; “brk bug triggered” &lt;&lt; endl;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>
                <a:latin typeface="Courier New" pitchFamily="49" charset="0"/>
              </a:rPr>
              <a:t>	}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>
                <a:latin typeface="Courier New" pitchFamily="49" charset="0"/>
              </a:rPr>
              <a:t>}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9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9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93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93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93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93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939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939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76DB6-8B0B-4761-BC4F-E2073219BA1D}" type="slidenum">
              <a:rPr lang="en-US"/>
              <a:pPr/>
              <a:t>19</a:t>
            </a:fld>
            <a:endParaRPr lang="en-US"/>
          </a:p>
        </p:txBody>
      </p:sp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“find” race condition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941638"/>
            <a:ext cx="8229600" cy="32035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Run as root</a:t>
            </a:r>
          </a:p>
          <a:p>
            <a:pPr>
              <a:lnSpc>
                <a:spcPct val="90000"/>
              </a:lnSpc>
            </a:pPr>
            <a:r>
              <a:rPr lang="en-US"/>
              <a:t>Delete all files in /tmp that haven’t been accessed in past 3 days (“old files”)</a:t>
            </a:r>
          </a:p>
          <a:p>
            <a:pPr>
              <a:lnSpc>
                <a:spcPct val="90000"/>
              </a:lnSpc>
            </a:pPr>
            <a:r>
              <a:rPr lang="en-US"/>
              <a:t>Problem: file pointed to by filename may change between time of identification and time of deletion</a:t>
            </a:r>
          </a:p>
        </p:txBody>
      </p:sp>
      <p:sp>
        <p:nvSpPr>
          <p:cNvPr id="71684" name="Text Box 4"/>
          <p:cNvSpPr txBox="1">
            <a:spLocks noChangeArrowheads="1"/>
          </p:cNvSpPr>
          <p:nvPr/>
        </p:nvSpPr>
        <p:spPr bwMode="auto">
          <a:xfrm>
            <a:off x="334963" y="1589088"/>
            <a:ext cx="8558212" cy="5191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>
                <a:solidFill>
                  <a:schemeClr val="folHlink"/>
                </a:solidFill>
                <a:latin typeface="Courier New" pitchFamily="49" charset="0"/>
              </a:rPr>
              <a:t>find /tmp –atime +3 –exec rm –f – {} \;</a:t>
            </a:r>
          </a:p>
        </p:txBody>
      </p:sp>
      <p:sp>
        <p:nvSpPr>
          <p:cNvPr id="71685" name="Rectangle 5"/>
          <p:cNvSpPr>
            <a:spLocks noChangeArrowheads="1"/>
          </p:cNvSpPr>
          <p:nvPr/>
        </p:nvSpPr>
        <p:spPr bwMode="auto">
          <a:xfrm>
            <a:off x="4618038" y="1619250"/>
            <a:ext cx="4164012" cy="438150"/>
          </a:xfrm>
          <a:prstGeom prst="rect">
            <a:avLst/>
          </a:prstGeom>
          <a:noFill/>
          <a:ln w="38100" algn="ctr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686" name="Rectangle 6"/>
          <p:cNvSpPr>
            <a:spLocks noChangeArrowheads="1"/>
          </p:cNvSpPr>
          <p:nvPr/>
        </p:nvSpPr>
        <p:spPr bwMode="auto">
          <a:xfrm>
            <a:off x="331788" y="1619250"/>
            <a:ext cx="4164012" cy="438150"/>
          </a:xfrm>
          <a:prstGeom prst="rect">
            <a:avLst/>
          </a:prstGeom>
          <a:noFill/>
          <a:ln w="38100" algn="ctr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687" name="Text Box 7"/>
          <p:cNvSpPr txBox="1">
            <a:spLocks noChangeArrowheads="1"/>
          </p:cNvSpPr>
          <p:nvPr/>
        </p:nvSpPr>
        <p:spPr bwMode="auto">
          <a:xfrm>
            <a:off x="1014413" y="2112963"/>
            <a:ext cx="277177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>
                <a:solidFill>
                  <a:srgbClr val="00FF00"/>
                </a:solidFill>
              </a:rPr>
              <a:t>“identify old file”</a:t>
            </a:r>
          </a:p>
        </p:txBody>
      </p:sp>
      <p:sp>
        <p:nvSpPr>
          <p:cNvPr id="71688" name="Text Box 8"/>
          <p:cNvSpPr txBox="1">
            <a:spLocks noChangeArrowheads="1"/>
          </p:cNvSpPr>
          <p:nvPr/>
        </p:nvSpPr>
        <p:spPr bwMode="auto">
          <a:xfrm>
            <a:off x="5292725" y="2076450"/>
            <a:ext cx="277177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>
                <a:solidFill>
                  <a:srgbClr val="FF0066"/>
                </a:solidFill>
              </a:rPr>
              <a:t>“delete old file”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1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1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5" grpId="0" animBg="1"/>
      <p:bldP spid="71686" grpId="0" animBg="1"/>
      <p:bldP spid="71687" grpId="0"/>
      <p:bldP spid="7168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6494B-B692-4ED4-9673-3474AEBCE15A}" type="slidenum">
              <a:rPr lang="en-US"/>
              <a:pPr/>
              <a:t>2</a:t>
            </a:fld>
            <a:endParaRPr lang="en-US"/>
          </a:p>
        </p:txBody>
      </p:sp>
      <p:sp>
        <p:nvSpPr>
          <p:cNvPr id="26626" name="Line 2"/>
          <p:cNvSpPr>
            <a:spLocks noChangeShapeType="1"/>
          </p:cNvSpPr>
          <p:nvPr/>
        </p:nvSpPr>
        <p:spPr bwMode="auto">
          <a:xfrm>
            <a:off x="771525" y="2271713"/>
            <a:ext cx="76200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>
          <a:xfrm>
            <a:off x="455613" y="273050"/>
            <a:ext cx="8229600" cy="1143000"/>
          </a:xfrm>
          <a:noFill/>
        </p:spPr>
        <p:txBody>
          <a:bodyPr/>
          <a:lstStyle/>
          <a:p>
            <a:r>
              <a:rPr lang="en-US"/>
              <a:t>Motivation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" y="3429000"/>
            <a:ext cx="8229600" cy="2590800"/>
          </a:xfrm>
        </p:spPr>
        <p:txBody>
          <a:bodyPr/>
          <a:lstStyle/>
          <a:p>
            <a:r>
              <a:rPr lang="en-US" sz="2800"/>
              <a:t>Software contains bugs, including flaws that may be exploited by an attacker</a:t>
            </a:r>
          </a:p>
          <a:p>
            <a:r>
              <a:rPr lang="en-US" sz="2800"/>
              <a:t>Some time passes before vendor becomes aware of bug</a:t>
            </a:r>
          </a:p>
          <a:p>
            <a:r>
              <a:rPr lang="en-US" sz="2800"/>
              <a:t>Software vendors try to release patches quickly</a:t>
            </a:r>
          </a:p>
        </p:txBody>
      </p:sp>
      <p:sp>
        <p:nvSpPr>
          <p:cNvPr id="26629" name="Line 5"/>
          <p:cNvSpPr>
            <a:spLocks noChangeShapeType="1"/>
          </p:cNvSpPr>
          <p:nvPr/>
        </p:nvSpPr>
        <p:spPr bwMode="auto">
          <a:xfrm>
            <a:off x="771525" y="2271713"/>
            <a:ext cx="1066800" cy="0"/>
          </a:xfrm>
          <a:prstGeom prst="line">
            <a:avLst/>
          </a:prstGeom>
          <a:noFill/>
          <a:ln w="76200">
            <a:solidFill>
              <a:srgbClr val="33CC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30" name="Line 6"/>
          <p:cNvSpPr>
            <a:spLocks noChangeShapeType="1"/>
          </p:cNvSpPr>
          <p:nvPr/>
        </p:nvSpPr>
        <p:spPr bwMode="auto">
          <a:xfrm>
            <a:off x="1838325" y="2271713"/>
            <a:ext cx="1800225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6634" name="Group 10"/>
          <p:cNvGrpSpPr>
            <a:grpSpLocks/>
          </p:cNvGrpSpPr>
          <p:nvPr/>
        </p:nvGrpSpPr>
        <p:grpSpPr bwMode="auto">
          <a:xfrm>
            <a:off x="2800350" y="2125663"/>
            <a:ext cx="1676400" cy="1098550"/>
            <a:chOff x="2304" y="1104"/>
            <a:chExt cx="1056" cy="692"/>
          </a:xfrm>
        </p:grpSpPr>
        <p:sp>
          <p:nvSpPr>
            <p:cNvPr id="26635" name="Text Box 11"/>
            <p:cNvSpPr txBox="1">
              <a:spLocks noChangeArrowheads="1"/>
            </p:cNvSpPr>
            <p:nvPr/>
          </p:nvSpPr>
          <p:spPr bwMode="auto">
            <a:xfrm>
              <a:off x="2304" y="1392"/>
              <a:ext cx="1056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>
                  <a:cs typeface="Arial" charset="0"/>
                </a:rPr>
                <a:t>vulnerability discovered</a:t>
              </a:r>
            </a:p>
          </p:txBody>
        </p:sp>
        <p:sp>
          <p:nvSpPr>
            <p:cNvPr id="26636" name="Line 12"/>
            <p:cNvSpPr>
              <a:spLocks noChangeShapeType="1"/>
            </p:cNvSpPr>
            <p:nvPr/>
          </p:nvSpPr>
          <p:spPr bwMode="auto">
            <a:xfrm>
              <a:off x="2832" y="1104"/>
              <a:ext cx="0" cy="19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6637" name="Text Box 13"/>
          <p:cNvSpPr txBox="1">
            <a:spLocks noChangeArrowheads="1"/>
          </p:cNvSpPr>
          <p:nvPr/>
        </p:nvSpPr>
        <p:spPr bwMode="auto">
          <a:xfrm>
            <a:off x="7858125" y="2446338"/>
            <a:ext cx="615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cs typeface="Arial" charset="0"/>
              </a:rPr>
              <a:t>time</a:t>
            </a:r>
          </a:p>
        </p:txBody>
      </p:sp>
      <p:grpSp>
        <p:nvGrpSpPr>
          <p:cNvPr id="26638" name="Group 14"/>
          <p:cNvGrpSpPr>
            <a:grpSpLocks/>
          </p:cNvGrpSpPr>
          <p:nvPr/>
        </p:nvGrpSpPr>
        <p:grpSpPr bwMode="auto">
          <a:xfrm>
            <a:off x="1000125" y="2125663"/>
            <a:ext cx="1676400" cy="1098550"/>
            <a:chOff x="672" y="1104"/>
            <a:chExt cx="1056" cy="692"/>
          </a:xfrm>
        </p:grpSpPr>
        <p:sp>
          <p:nvSpPr>
            <p:cNvPr id="26639" name="Text Box 15"/>
            <p:cNvSpPr txBox="1">
              <a:spLocks noChangeArrowheads="1"/>
            </p:cNvSpPr>
            <p:nvPr/>
          </p:nvSpPr>
          <p:spPr bwMode="auto">
            <a:xfrm>
              <a:off x="672" y="1392"/>
              <a:ext cx="1056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>
                  <a:cs typeface="Arial" charset="0"/>
                </a:rPr>
                <a:t>vulnerability introduced</a:t>
              </a:r>
            </a:p>
          </p:txBody>
        </p:sp>
        <p:sp>
          <p:nvSpPr>
            <p:cNvPr id="26640" name="Line 16"/>
            <p:cNvSpPr>
              <a:spLocks noChangeShapeType="1"/>
            </p:cNvSpPr>
            <p:nvPr/>
          </p:nvSpPr>
          <p:spPr bwMode="auto">
            <a:xfrm>
              <a:off x="1200" y="1104"/>
              <a:ext cx="0" cy="19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6644" name="Line 20"/>
          <p:cNvSpPr>
            <a:spLocks noChangeShapeType="1"/>
          </p:cNvSpPr>
          <p:nvPr/>
        </p:nvSpPr>
        <p:spPr bwMode="auto">
          <a:xfrm>
            <a:off x="3668713" y="2271713"/>
            <a:ext cx="146685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6641" name="Group 17"/>
          <p:cNvGrpSpPr>
            <a:grpSpLocks/>
          </p:cNvGrpSpPr>
          <p:nvPr/>
        </p:nvGrpSpPr>
        <p:grpSpPr bwMode="auto">
          <a:xfrm>
            <a:off x="4306888" y="2125663"/>
            <a:ext cx="1676400" cy="1098550"/>
            <a:chOff x="2304" y="1104"/>
            <a:chExt cx="1056" cy="692"/>
          </a:xfrm>
        </p:grpSpPr>
        <p:sp>
          <p:nvSpPr>
            <p:cNvPr id="26642" name="Text Box 18"/>
            <p:cNvSpPr txBox="1">
              <a:spLocks noChangeArrowheads="1"/>
            </p:cNvSpPr>
            <p:nvPr/>
          </p:nvSpPr>
          <p:spPr bwMode="auto">
            <a:xfrm>
              <a:off x="2304" y="1392"/>
              <a:ext cx="1056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>
                  <a:cs typeface="Arial" charset="0"/>
                </a:rPr>
                <a:t>patch released</a:t>
              </a:r>
            </a:p>
          </p:txBody>
        </p:sp>
        <p:sp>
          <p:nvSpPr>
            <p:cNvPr id="26643" name="Line 19"/>
            <p:cNvSpPr>
              <a:spLocks noChangeShapeType="1"/>
            </p:cNvSpPr>
            <p:nvPr/>
          </p:nvSpPr>
          <p:spPr bwMode="auto">
            <a:xfrm>
              <a:off x="2832" y="1104"/>
              <a:ext cx="0" cy="19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6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6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26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8" grpId="0" uiExpand="1" build="p"/>
      <p:bldP spid="26629" grpId="0" animBg="1"/>
      <p:bldP spid="26630" grpId="0" animBg="1"/>
      <p:bldP spid="2664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691B6-751B-4E5B-B9E1-69496F1C3128}" type="slidenum">
              <a:rPr lang="en-US"/>
              <a:pPr/>
              <a:t>20</a:t>
            </a:fld>
            <a:endParaRPr lang="en-US"/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“find” predicate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US" sz="2800">
                <a:solidFill>
                  <a:schemeClr val="folHlink"/>
                </a:solidFill>
                <a:latin typeface="Courier New" pitchFamily="49" charset="0"/>
              </a:rPr>
              <a:t>find /tmp –atime +3</a:t>
            </a:r>
          </a:p>
          <a:p>
            <a:pPr marL="0" indent="0">
              <a:buFontTx/>
              <a:buNone/>
            </a:pPr>
            <a:endParaRPr lang="en-US" sz="2800">
              <a:solidFill>
                <a:schemeClr val="folHlink"/>
              </a:solidFill>
              <a:latin typeface="Courier New" pitchFamily="49" charset="0"/>
            </a:endParaRPr>
          </a:p>
          <a:p>
            <a:pPr marL="0" indent="0">
              <a:buFontTx/>
              <a:buNone/>
            </a:pPr>
            <a:endParaRPr lang="en-US" sz="2800">
              <a:solidFill>
                <a:schemeClr val="folHlink"/>
              </a:solidFill>
              <a:latin typeface="Courier New" pitchFamily="49" charset="0"/>
            </a:endParaRPr>
          </a:p>
          <a:p>
            <a:pPr marL="0" indent="0">
              <a:buFontTx/>
              <a:buNone/>
            </a:pPr>
            <a:endParaRPr lang="en-US" sz="2800">
              <a:solidFill>
                <a:schemeClr val="folHlink"/>
              </a:solidFill>
              <a:latin typeface="Courier New" pitchFamily="49" charset="0"/>
            </a:endParaRPr>
          </a:p>
          <a:p>
            <a:pPr marL="0" indent="0">
              <a:buFontTx/>
              <a:buNone/>
            </a:pPr>
            <a:r>
              <a:rPr lang="en-US" sz="2800">
                <a:solidFill>
                  <a:schemeClr val="folHlink"/>
                </a:solidFill>
                <a:latin typeface="Courier New" pitchFamily="49" charset="0"/>
              </a:rPr>
              <a:t>–exec rm –f – {} \;</a:t>
            </a:r>
          </a:p>
          <a:p>
            <a:pPr marL="0" indent="0">
              <a:buFontTx/>
              <a:buNone/>
            </a:pPr>
            <a:endParaRPr lang="en-US" sz="2800">
              <a:solidFill>
                <a:schemeClr val="folHlink"/>
              </a:solidFill>
              <a:latin typeface="Courier New" pitchFamily="49" charset="0"/>
            </a:endParaRPr>
          </a:p>
        </p:txBody>
      </p:sp>
      <p:sp>
        <p:nvSpPr>
          <p:cNvPr id="77828" name="Rectangle 4"/>
          <p:cNvSpPr>
            <a:spLocks noChangeArrowheads="1"/>
          </p:cNvSpPr>
          <p:nvPr/>
        </p:nvSpPr>
        <p:spPr bwMode="auto">
          <a:xfrm>
            <a:off x="487363" y="1630363"/>
            <a:ext cx="4164012" cy="438150"/>
          </a:xfrm>
          <a:prstGeom prst="rect">
            <a:avLst/>
          </a:prstGeom>
          <a:noFill/>
          <a:ln w="38100" algn="ctr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29" name="Text Box 5"/>
          <p:cNvSpPr txBox="1">
            <a:spLocks noChangeArrowheads="1"/>
          </p:cNvSpPr>
          <p:nvPr/>
        </p:nvSpPr>
        <p:spPr bwMode="auto">
          <a:xfrm>
            <a:off x="1169988" y="2124075"/>
            <a:ext cx="277177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>
                <a:solidFill>
                  <a:srgbClr val="00FF00"/>
                </a:solidFill>
              </a:rPr>
              <a:t>“identify old file”</a:t>
            </a:r>
          </a:p>
        </p:txBody>
      </p:sp>
      <p:sp>
        <p:nvSpPr>
          <p:cNvPr id="77830" name="Rectangle 6"/>
          <p:cNvSpPr>
            <a:spLocks noChangeArrowheads="1"/>
          </p:cNvSpPr>
          <p:nvPr/>
        </p:nvSpPr>
        <p:spPr bwMode="auto">
          <a:xfrm>
            <a:off x="487363" y="3697288"/>
            <a:ext cx="4164012" cy="438150"/>
          </a:xfrm>
          <a:prstGeom prst="rect">
            <a:avLst/>
          </a:prstGeom>
          <a:noFill/>
          <a:ln w="38100" algn="ctr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31" name="Text Box 7"/>
          <p:cNvSpPr txBox="1">
            <a:spLocks noChangeArrowheads="1"/>
          </p:cNvSpPr>
          <p:nvPr/>
        </p:nvSpPr>
        <p:spPr bwMode="auto">
          <a:xfrm>
            <a:off x="1162050" y="4154488"/>
            <a:ext cx="277177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>
                <a:solidFill>
                  <a:srgbClr val="FF0066"/>
                </a:solidFill>
              </a:rPr>
              <a:t>“delete old file”</a:t>
            </a:r>
          </a:p>
        </p:txBody>
      </p:sp>
      <p:sp>
        <p:nvSpPr>
          <p:cNvPr id="77832" name="AutoShape 8"/>
          <p:cNvSpPr>
            <a:spLocks noChangeArrowheads="1"/>
          </p:cNvSpPr>
          <p:nvPr/>
        </p:nvSpPr>
        <p:spPr bwMode="auto">
          <a:xfrm>
            <a:off x="5122863" y="1841500"/>
            <a:ext cx="3889375" cy="793750"/>
          </a:xfrm>
          <a:prstGeom prst="wedgeRoundRectCallout">
            <a:avLst>
              <a:gd name="adj1" fmla="val -79958"/>
              <a:gd name="adj2" fmla="val 39000"/>
              <a:gd name="adj3" fmla="val 16667"/>
            </a:avLst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rIns="0" anchor="ctr"/>
          <a:lstStyle/>
          <a:p>
            <a:pPr marL="342900" indent="-342900" algn="l"/>
            <a:r>
              <a:rPr lang="en-US" sz="2400"/>
              <a:t>Save inode number of file</a:t>
            </a:r>
          </a:p>
        </p:txBody>
      </p:sp>
      <p:sp>
        <p:nvSpPr>
          <p:cNvPr id="77833" name="AutoShape 9"/>
          <p:cNvSpPr>
            <a:spLocks noChangeArrowheads="1"/>
          </p:cNvSpPr>
          <p:nvPr/>
        </p:nvSpPr>
        <p:spPr bwMode="auto">
          <a:xfrm>
            <a:off x="4991100" y="2759075"/>
            <a:ext cx="4021138" cy="1954213"/>
          </a:xfrm>
          <a:prstGeom prst="wedgeRoundRectCallout">
            <a:avLst>
              <a:gd name="adj1" fmla="val -75306"/>
              <a:gd name="adj2" fmla="val -7921"/>
              <a:gd name="adj3" fmla="val 16667"/>
            </a:avLst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rIns="0"/>
          <a:lstStyle/>
          <a:p>
            <a:pPr marL="342900" indent="-342900" algn="l">
              <a:buFontTx/>
              <a:buAutoNum type="arabicPeriod"/>
            </a:pPr>
            <a:r>
              <a:rPr lang="en-US" sz="2400"/>
              <a:t>Get inode # of file</a:t>
            </a:r>
          </a:p>
          <a:p>
            <a:pPr marL="342900" indent="-342900" algn="l">
              <a:buFontTx/>
              <a:buAutoNum type="arabicPeriod"/>
            </a:pPr>
            <a:r>
              <a:rPr lang="en-US" sz="2400"/>
              <a:t>Compare with saved inode #</a:t>
            </a:r>
          </a:p>
          <a:p>
            <a:pPr marL="342900" indent="-342900" algn="l">
              <a:buFontTx/>
              <a:buAutoNum type="arabicPeriod"/>
            </a:pPr>
            <a:r>
              <a:rPr lang="en-US" sz="2400"/>
              <a:t>Enable predicate refresh</a:t>
            </a:r>
          </a:p>
        </p:txBody>
      </p:sp>
      <p:sp>
        <p:nvSpPr>
          <p:cNvPr id="77834" name="AutoShape 10"/>
          <p:cNvSpPr>
            <a:spLocks noChangeArrowheads="1"/>
          </p:cNvSpPr>
          <p:nvPr/>
        </p:nvSpPr>
        <p:spPr bwMode="auto">
          <a:xfrm>
            <a:off x="2674938" y="5056188"/>
            <a:ext cx="6337300" cy="1069975"/>
          </a:xfrm>
          <a:prstGeom prst="roundRect">
            <a:avLst>
              <a:gd name="adj" fmla="val 16667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91440" bIns="91440"/>
          <a:lstStyle/>
          <a:p>
            <a:pPr marL="342900" indent="-342900" algn="l"/>
            <a:r>
              <a:rPr lang="en-US" sz="2400">
                <a:solidFill>
                  <a:schemeClr val="folHlink"/>
                </a:solidFill>
              </a:rPr>
              <a:t>Predicate refresh</a:t>
            </a:r>
          </a:p>
          <a:p>
            <a:pPr marL="342900" indent="-342900" algn="l"/>
            <a:r>
              <a:rPr lang="en-US" sz="2400"/>
              <a:t>Ensure the inode # of the file stays the same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7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7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7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32" grpId="0" animBg="1"/>
      <p:bldP spid="77833" grpId="0" animBg="1"/>
      <p:bldP spid="7783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FAA81-8199-4D51-8165-A14F1DFCA741}" type="slidenum">
              <a:rPr lang="en-US"/>
              <a:pPr/>
              <a:t>21</a:t>
            </a:fld>
            <a:endParaRPr lang="en-US"/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Experience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058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Wrote predicates for 20 real vulnerabilities (Linux kernel, bind, emacs, gv, imapd, OpenSSL, php, smbd, squid, wu-ftpd, xpdf)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Easy to write once vulnerability is understood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Length and complexity comparable to patch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Most are simple, e.g., just read a few variables</a:t>
            </a:r>
          </a:p>
          <a:p>
            <a:pPr>
              <a:lnSpc>
                <a:spcPct val="90000"/>
              </a:lnSpc>
            </a:pPr>
            <a:r>
              <a:rPr lang="en-US" sz="2800"/>
              <a:t>Overhead for most predicates is less than 10%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Many predicates are on infrequently executed code paths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Frequently executed predicates are simple and fast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Checkpoint/restore adds 5ms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800">
              <a:solidFill>
                <a:schemeClr val="fol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7F065-B1D0-44D1-A8DF-2D65504B2BFC}" type="slidenum">
              <a:rPr lang="en-US"/>
              <a:pPr/>
              <a:t>22</a:t>
            </a:fld>
            <a:endParaRPr lang="en-US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Usage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Vendors distribute predicates along with patches</a:t>
            </a:r>
          </a:p>
          <a:p>
            <a:r>
              <a:rPr lang="en-US" sz="2800"/>
              <a:t>Users can install and run in past and present</a:t>
            </a:r>
          </a:p>
          <a:p>
            <a:r>
              <a:rPr lang="en-US" sz="2800"/>
              <a:t>For past attacks</a:t>
            </a:r>
          </a:p>
          <a:p>
            <a:pPr lvl="1"/>
            <a:r>
              <a:rPr lang="en-US" sz="2400"/>
              <a:t>Alert user; take corrective measures</a:t>
            </a:r>
          </a:p>
          <a:p>
            <a:r>
              <a:rPr lang="en-US" sz="2800"/>
              <a:t>For present attacks, lots of possibilities</a:t>
            </a:r>
          </a:p>
          <a:p>
            <a:pPr lvl="1"/>
            <a:r>
              <a:rPr lang="en-US" sz="2400"/>
              <a:t>Alert, kill process, halt machine, drop offending connection, imitate patch, install patch, …</a:t>
            </a:r>
          </a:p>
          <a:p>
            <a:pPr lvl="1"/>
            <a:r>
              <a:rPr lang="en-US" sz="2400"/>
              <a:t>For anything other than “alert”, you must trust the predicate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CE655-C135-4869-9ABF-991FD840E2B4}" type="slidenum">
              <a:rPr lang="en-US"/>
              <a:pPr/>
              <a:t>23</a:t>
            </a:fld>
            <a:endParaRPr lang="en-US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Limitations and future work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2738" y="1600200"/>
            <a:ext cx="8509000" cy="4525963"/>
          </a:xfrm>
        </p:spPr>
        <p:txBody>
          <a:bodyPr/>
          <a:lstStyle/>
          <a:p>
            <a:r>
              <a:rPr lang="en-US"/>
              <a:t>Predicates change timing</a:t>
            </a:r>
          </a:p>
          <a:p>
            <a:r>
              <a:rPr lang="en-US"/>
              <a:t>Software breakpoints</a:t>
            </a:r>
          </a:p>
          <a:p>
            <a:r>
              <a:rPr lang="en-US"/>
              <a:t>Current implementation only works on native code</a:t>
            </a:r>
          </a:p>
          <a:p>
            <a:r>
              <a:rPr lang="en-US"/>
              <a:t>Only works for uniprocessors</a:t>
            </a:r>
          </a:p>
          <a:p>
            <a:pPr lvl="1"/>
            <a:r>
              <a:rPr lang="en-US"/>
              <a:t>ReVirt</a:t>
            </a:r>
          </a:p>
          <a:p>
            <a:pPr lvl="1"/>
            <a:r>
              <a:rPr lang="en-US"/>
              <a:t>Predicate refresh</a:t>
            </a:r>
          </a:p>
          <a:p>
            <a:r>
              <a:rPr lang="en-US"/>
              <a:t>Predicates must be written by hand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5772E-804B-4736-95DC-562A01CA4091}" type="slidenum">
              <a:rPr lang="en-US"/>
              <a:pPr/>
              <a:t>24</a:t>
            </a:fld>
            <a:endParaRPr lang="en-US"/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Related work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VM introspection [Rosenblum97]</a:t>
            </a:r>
          </a:p>
          <a:p>
            <a:r>
              <a:rPr lang="en-US"/>
              <a:t>VM introspection for intrusion detection [Garfinkel03]</a:t>
            </a:r>
          </a:p>
          <a:p>
            <a:endParaRPr lang="en-US"/>
          </a:p>
          <a:p>
            <a:r>
              <a:rPr lang="en-US"/>
              <a:t>Shield [Wang04]</a:t>
            </a:r>
          </a:p>
          <a:p>
            <a:r>
              <a:rPr lang="en-US"/>
              <a:t>Vigilante [Costa05]</a:t>
            </a:r>
          </a:p>
          <a:p>
            <a:endParaRPr lang="en-US"/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88244-F1B0-4BAA-9BEB-D305F26C2A57}" type="slidenum">
              <a:rPr lang="en-US"/>
              <a:pPr/>
              <a:t>25</a:t>
            </a:fld>
            <a:endParaRPr lang="en-US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Conclusions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Vulnerability-specific predicates detect triggering of software vulnerabilities</a:t>
            </a:r>
          </a:p>
          <a:p>
            <a:r>
              <a:rPr lang="en-US"/>
              <a:t>IntroVirt predicate engine</a:t>
            </a:r>
          </a:p>
          <a:p>
            <a:pPr lvl="1"/>
            <a:r>
              <a:rPr lang="en-US"/>
              <a:t>Simple to write general-purpose predicates</a:t>
            </a:r>
          </a:p>
          <a:p>
            <a:pPr lvl="1"/>
            <a:r>
              <a:rPr lang="en-US"/>
              <a:t>No perturbations in state</a:t>
            </a:r>
          </a:p>
          <a:p>
            <a:r>
              <a:rPr lang="en-US"/>
              <a:t>Alert users about past attacks</a:t>
            </a:r>
          </a:p>
          <a:p>
            <a:r>
              <a:rPr lang="en-US"/>
              <a:t>Detect and respond to attacks in the present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80F71-55F0-49E8-8340-977436F255E0}" type="slidenum">
              <a:rPr lang="en-US"/>
              <a:pPr/>
              <a:t>3</a:t>
            </a:fld>
            <a:endParaRPr lang="en-US"/>
          </a:p>
        </p:txBody>
      </p:sp>
      <p:sp>
        <p:nvSpPr>
          <p:cNvPr id="27683" name="Rectangle 35"/>
          <p:cNvSpPr>
            <a:spLocks noChangeArrowheads="1"/>
          </p:cNvSpPr>
          <p:nvPr/>
        </p:nvSpPr>
        <p:spPr bwMode="auto">
          <a:xfrm>
            <a:off x="5133975" y="2170113"/>
            <a:ext cx="1828800" cy="219075"/>
          </a:xfrm>
          <a:prstGeom prst="rect">
            <a:avLst/>
          </a:prstGeom>
          <a:solidFill>
            <a:srgbClr val="FF0000"/>
          </a:solidFill>
          <a:ln w="19050" algn="ctr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Motivation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427413"/>
            <a:ext cx="8229600" cy="262255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Users don’t always apply patches quickly</a:t>
            </a:r>
          </a:p>
          <a:p>
            <a:pPr lvl="1">
              <a:lnSpc>
                <a:spcPct val="90000"/>
              </a:lnSpc>
            </a:pPr>
            <a:r>
              <a:rPr lang="en-US"/>
              <a:t>Concerns about unstable patches</a:t>
            </a:r>
          </a:p>
          <a:p>
            <a:pPr lvl="1">
              <a:lnSpc>
                <a:spcPct val="90000"/>
              </a:lnSpc>
            </a:pPr>
            <a:r>
              <a:rPr lang="en-US"/>
              <a:t>Unacceptable downtime</a:t>
            </a:r>
          </a:p>
          <a:p>
            <a:pPr>
              <a:lnSpc>
                <a:spcPct val="90000"/>
              </a:lnSpc>
            </a:pPr>
            <a:r>
              <a:rPr lang="en-US"/>
              <a:t>Can I somehow protect my system before I install the patch?</a:t>
            </a:r>
          </a:p>
        </p:txBody>
      </p:sp>
      <p:sp>
        <p:nvSpPr>
          <p:cNvPr id="27652" name="Line 4"/>
          <p:cNvSpPr>
            <a:spLocks noChangeShapeType="1"/>
          </p:cNvSpPr>
          <p:nvPr/>
        </p:nvSpPr>
        <p:spPr bwMode="auto">
          <a:xfrm>
            <a:off x="771525" y="2271713"/>
            <a:ext cx="76200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53" name="Line 5"/>
          <p:cNvSpPr>
            <a:spLocks noChangeShapeType="1"/>
          </p:cNvSpPr>
          <p:nvPr/>
        </p:nvSpPr>
        <p:spPr bwMode="auto">
          <a:xfrm>
            <a:off x="771525" y="2271713"/>
            <a:ext cx="1066800" cy="0"/>
          </a:xfrm>
          <a:prstGeom prst="line">
            <a:avLst/>
          </a:prstGeom>
          <a:noFill/>
          <a:ln w="76200">
            <a:solidFill>
              <a:srgbClr val="33CC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54" name="Line 6"/>
          <p:cNvSpPr>
            <a:spLocks noChangeShapeType="1"/>
          </p:cNvSpPr>
          <p:nvPr/>
        </p:nvSpPr>
        <p:spPr bwMode="auto">
          <a:xfrm>
            <a:off x="1838325" y="2271713"/>
            <a:ext cx="1800225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7655" name="Group 7"/>
          <p:cNvGrpSpPr>
            <a:grpSpLocks/>
          </p:cNvGrpSpPr>
          <p:nvPr/>
        </p:nvGrpSpPr>
        <p:grpSpPr bwMode="auto">
          <a:xfrm>
            <a:off x="1000125" y="2125663"/>
            <a:ext cx="1676400" cy="1098550"/>
            <a:chOff x="672" y="1104"/>
            <a:chExt cx="1056" cy="692"/>
          </a:xfrm>
        </p:grpSpPr>
        <p:sp>
          <p:nvSpPr>
            <p:cNvPr id="27656" name="Text Box 8"/>
            <p:cNvSpPr txBox="1">
              <a:spLocks noChangeArrowheads="1"/>
            </p:cNvSpPr>
            <p:nvPr/>
          </p:nvSpPr>
          <p:spPr bwMode="auto">
            <a:xfrm>
              <a:off x="672" y="1392"/>
              <a:ext cx="1056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>
                  <a:cs typeface="Arial" charset="0"/>
                </a:rPr>
                <a:t>vulnerability introduced</a:t>
              </a:r>
            </a:p>
          </p:txBody>
        </p:sp>
        <p:sp>
          <p:nvSpPr>
            <p:cNvPr id="27657" name="Line 9"/>
            <p:cNvSpPr>
              <a:spLocks noChangeShapeType="1"/>
            </p:cNvSpPr>
            <p:nvPr/>
          </p:nvSpPr>
          <p:spPr bwMode="auto">
            <a:xfrm>
              <a:off x="1200" y="1104"/>
              <a:ext cx="0" cy="19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7658" name="Text Box 10"/>
          <p:cNvSpPr txBox="1">
            <a:spLocks noChangeArrowheads="1"/>
          </p:cNvSpPr>
          <p:nvPr/>
        </p:nvSpPr>
        <p:spPr bwMode="auto">
          <a:xfrm>
            <a:off x="7858125" y="2446338"/>
            <a:ext cx="615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cs typeface="Arial" charset="0"/>
              </a:rPr>
              <a:t>time</a:t>
            </a:r>
          </a:p>
        </p:txBody>
      </p:sp>
      <p:sp>
        <p:nvSpPr>
          <p:cNvPr id="27659" name="Line 11"/>
          <p:cNvSpPr>
            <a:spLocks noChangeShapeType="1"/>
          </p:cNvSpPr>
          <p:nvPr/>
        </p:nvSpPr>
        <p:spPr bwMode="auto">
          <a:xfrm>
            <a:off x="3638550" y="2271713"/>
            <a:ext cx="1497013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7660" name="Group 12"/>
          <p:cNvGrpSpPr>
            <a:grpSpLocks/>
          </p:cNvGrpSpPr>
          <p:nvPr/>
        </p:nvGrpSpPr>
        <p:grpSpPr bwMode="auto">
          <a:xfrm>
            <a:off x="2800350" y="2125663"/>
            <a:ext cx="1676400" cy="1098550"/>
            <a:chOff x="2304" y="1104"/>
            <a:chExt cx="1056" cy="692"/>
          </a:xfrm>
        </p:grpSpPr>
        <p:sp>
          <p:nvSpPr>
            <p:cNvPr id="27661" name="Text Box 13"/>
            <p:cNvSpPr txBox="1">
              <a:spLocks noChangeArrowheads="1"/>
            </p:cNvSpPr>
            <p:nvPr/>
          </p:nvSpPr>
          <p:spPr bwMode="auto">
            <a:xfrm>
              <a:off x="2304" y="1392"/>
              <a:ext cx="1056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>
                  <a:cs typeface="Arial" charset="0"/>
                </a:rPr>
                <a:t>vulnerability discovered</a:t>
              </a:r>
            </a:p>
          </p:txBody>
        </p:sp>
        <p:sp>
          <p:nvSpPr>
            <p:cNvPr id="27662" name="Line 14"/>
            <p:cNvSpPr>
              <a:spLocks noChangeShapeType="1"/>
            </p:cNvSpPr>
            <p:nvPr/>
          </p:nvSpPr>
          <p:spPr bwMode="auto">
            <a:xfrm>
              <a:off x="2832" y="1104"/>
              <a:ext cx="0" cy="19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7663" name="Line 15"/>
          <p:cNvSpPr>
            <a:spLocks noChangeShapeType="1"/>
          </p:cNvSpPr>
          <p:nvPr/>
        </p:nvSpPr>
        <p:spPr bwMode="auto">
          <a:xfrm>
            <a:off x="5145088" y="2271713"/>
            <a:ext cx="1830387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7664" name="Group 16"/>
          <p:cNvGrpSpPr>
            <a:grpSpLocks/>
          </p:cNvGrpSpPr>
          <p:nvPr/>
        </p:nvGrpSpPr>
        <p:grpSpPr bwMode="auto">
          <a:xfrm>
            <a:off x="4306888" y="2125663"/>
            <a:ext cx="1676400" cy="1098550"/>
            <a:chOff x="2304" y="1104"/>
            <a:chExt cx="1056" cy="692"/>
          </a:xfrm>
        </p:grpSpPr>
        <p:sp>
          <p:nvSpPr>
            <p:cNvPr id="27665" name="Text Box 17"/>
            <p:cNvSpPr txBox="1">
              <a:spLocks noChangeArrowheads="1"/>
            </p:cNvSpPr>
            <p:nvPr/>
          </p:nvSpPr>
          <p:spPr bwMode="auto">
            <a:xfrm>
              <a:off x="2304" y="1392"/>
              <a:ext cx="1056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>
                  <a:cs typeface="Arial" charset="0"/>
                </a:rPr>
                <a:t>patch released</a:t>
              </a:r>
            </a:p>
          </p:txBody>
        </p:sp>
        <p:sp>
          <p:nvSpPr>
            <p:cNvPr id="27666" name="Line 18"/>
            <p:cNvSpPr>
              <a:spLocks noChangeShapeType="1"/>
            </p:cNvSpPr>
            <p:nvPr/>
          </p:nvSpPr>
          <p:spPr bwMode="auto">
            <a:xfrm>
              <a:off x="2832" y="1104"/>
              <a:ext cx="0" cy="19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7667" name="Line 19"/>
          <p:cNvSpPr>
            <a:spLocks noChangeShapeType="1"/>
          </p:cNvSpPr>
          <p:nvPr/>
        </p:nvSpPr>
        <p:spPr bwMode="auto">
          <a:xfrm>
            <a:off x="6975475" y="2271713"/>
            <a:ext cx="1416050" cy="0"/>
          </a:xfrm>
          <a:prstGeom prst="line">
            <a:avLst/>
          </a:prstGeom>
          <a:noFill/>
          <a:ln w="76200">
            <a:solidFill>
              <a:srgbClr val="33CC33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7673" name="Group 25"/>
          <p:cNvGrpSpPr>
            <a:grpSpLocks/>
          </p:cNvGrpSpPr>
          <p:nvPr/>
        </p:nvGrpSpPr>
        <p:grpSpPr bwMode="auto">
          <a:xfrm>
            <a:off x="6243638" y="2125663"/>
            <a:ext cx="1420812" cy="1089025"/>
            <a:chOff x="3933" y="1220"/>
            <a:chExt cx="895" cy="686"/>
          </a:xfrm>
        </p:grpSpPr>
        <p:sp>
          <p:nvSpPr>
            <p:cNvPr id="27670" name="Line 22"/>
            <p:cNvSpPr>
              <a:spLocks noChangeShapeType="1"/>
            </p:cNvSpPr>
            <p:nvPr/>
          </p:nvSpPr>
          <p:spPr bwMode="auto">
            <a:xfrm>
              <a:off x="4381" y="1220"/>
              <a:ext cx="0" cy="19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7672" name="Text Box 24"/>
            <p:cNvSpPr txBox="1">
              <a:spLocks noChangeArrowheads="1"/>
            </p:cNvSpPr>
            <p:nvPr/>
          </p:nvSpPr>
          <p:spPr bwMode="auto">
            <a:xfrm>
              <a:off x="3933" y="1502"/>
              <a:ext cx="895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>
                  <a:cs typeface="Arial" charset="0"/>
                </a:rPr>
                <a:t>patch applied</a:t>
              </a:r>
            </a:p>
          </p:txBody>
        </p:sp>
      </p:grpSp>
      <p:pic>
        <p:nvPicPr>
          <p:cNvPr id="27680" name="Picture 32" descr="question3_flipped"/>
          <p:cNvPicPr preferRelativeResize="0"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86300" y="1095375"/>
            <a:ext cx="458788" cy="108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27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27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1" dur="1000"/>
                                        <p:tgtEl>
                                          <p:spTgt spid="27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9" presetClass="emph" presetSubtype="0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4" dur="indefinite"/>
                                        <p:tgtEl>
                                          <p:spTgt spid="2766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4"/>
                                      </p:to>
                                    </p:set>
                                    <p:animEffect filter="image" prLst="opacity: 0.4">
                                      <p:cBhvr rctx="IE">
                                        <p:cTn id="35" dur="indefinite"/>
                                        <p:tgtEl>
                                          <p:spTgt spid="27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7" dur="indefinite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4"/>
                                      </p:to>
                                    </p:set>
                                    <p:animEffect filter="image" prLst="opacity: 0.4">
                                      <p:cBhvr rctx="IE">
                                        <p:cTn id="38" dur="indefinite"/>
                                        <p:tgtEl>
                                          <p:spTgt spid="27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0" dur="indefinite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4"/>
                                      </p:to>
                                    </p:set>
                                    <p:animEffect filter="image" prLst="opacity: 0.4">
                                      <p:cBhvr rctx="IE">
                                        <p:cTn id="41" dur="indefinite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3" dur="indefinite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4"/>
                                      </p:to>
                                    </p:set>
                                    <p:animEffect filter="image" prLst="opacity: 0.4">
                                      <p:cBhvr rctx="IE">
                                        <p:cTn id="44" dur="indefinite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83" grpId="0" animBg="1"/>
      <p:bldP spid="27653" grpId="0" animBg="1"/>
      <p:bldP spid="27654" grpId="0" animBg="1"/>
      <p:bldP spid="27659" grpId="0" animBg="1"/>
      <p:bldP spid="27663" grpId="0" animBg="1"/>
      <p:bldP spid="27667" grpId="0" animBg="1"/>
      <p:bldP spid="27667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5164D-7353-4298-9354-0C05B8BFAE94}" type="slidenum">
              <a:rPr lang="en-US"/>
              <a:pPr/>
              <a:t>4</a:t>
            </a:fld>
            <a:endParaRPr lang="en-US"/>
          </a:p>
        </p:txBody>
      </p:sp>
      <p:sp>
        <p:nvSpPr>
          <p:cNvPr id="30790" name="Rectangle 70"/>
          <p:cNvSpPr>
            <a:spLocks noChangeArrowheads="1"/>
          </p:cNvSpPr>
          <p:nvPr/>
        </p:nvSpPr>
        <p:spPr bwMode="auto">
          <a:xfrm>
            <a:off x="1851025" y="2165350"/>
            <a:ext cx="3294063" cy="219075"/>
          </a:xfrm>
          <a:prstGeom prst="rect">
            <a:avLst/>
          </a:prstGeom>
          <a:solidFill>
            <a:srgbClr val="FF0000"/>
          </a:solidFill>
          <a:ln w="19050" algn="ctr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Motivation</a:t>
            </a:r>
          </a:p>
        </p:txBody>
      </p:sp>
      <p:sp>
        <p:nvSpPr>
          <p:cNvPr id="30724" name="Line 4"/>
          <p:cNvSpPr>
            <a:spLocks noChangeShapeType="1"/>
          </p:cNvSpPr>
          <p:nvPr/>
        </p:nvSpPr>
        <p:spPr bwMode="auto">
          <a:xfrm>
            <a:off x="771525" y="2271713"/>
            <a:ext cx="76200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26" name="Line 6"/>
          <p:cNvSpPr>
            <a:spLocks noChangeShapeType="1"/>
          </p:cNvSpPr>
          <p:nvPr/>
        </p:nvSpPr>
        <p:spPr bwMode="auto">
          <a:xfrm>
            <a:off x="5145088" y="2271713"/>
            <a:ext cx="1814512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25" name="Line 5"/>
          <p:cNvSpPr>
            <a:spLocks noChangeShapeType="1"/>
          </p:cNvSpPr>
          <p:nvPr/>
        </p:nvSpPr>
        <p:spPr bwMode="auto">
          <a:xfrm>
            <a:off x="771525" y="2271713"/>
            <a:ext cx="1066800" cy="0"/>
          </a:xfrm>
          <a:prstGeom prst="line">
            <a:avLst/>
          </a:prstGeom>
          <a:noFill/>
          <a:ln w="76200">
            <a:solidFill>
              <a:srgbClr val="33CC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30" name="Text Box 10"/>
          <p:cNvSpPr txBox="1">
            <a:spLocks noChangeArrowheads="1"/>
          </p:cNvSpPr>
          <p:nvPr/>
        </p:nvSpPr>
        <p:spPr bwMode="auto">
          <a:xfrm>
            <a:off x="7858125" y="2446338"/>
            <a:ext cx="615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cs typeface="Arial" charset="0"/>
              </a:rPr>
              <a:t>time</a:t>
            </a:r>
          </a:p>
        </p:txBody>
      </p:sp>
      <p:sp>
        <p:nvSpPr>
          <p:cNvPr id="30739" name="Line 19"/>
          <p:cNvSpPr>
            <a:spLocks noChangeShapeType="1"/>
          </p:cNvSpPr>
          <p:nvPr/>
        </p:nvSpPr>
        <p:spPr bwMode="auto">
          <a:xfrm>
            <a:off x="6959600" y="2271713"/>
            <a:ext cx="1431925" cy="0"/>
          </a:xfrm>
          <a:prstGeom prst="line">
            <a:avLst/>
          </a:prstGeom>
          <a:noFill/>
          <a:ln w="76200">
            <a:solidFill>
              <a:srgbClr val="33CC33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91" name="Line 71"/>
          <p:cNvSpPr>
            <a:spLocks noChangeShapeType="1"/>
          </p:cNvSpPr>
          <p:nvPr/>
        </p:nvSpPr>
        <p:spPr bwMode="auto">
          <a:xfrm flipV="1">
            <a:off x="1838325" y="2271713"/>
            <a:ext cx="3306763" cy="1587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30774" name="Group 54"/>
          <p:cNvGrpSpPr>
            <a:grpSpLocks/>
          </p:cNvGrpSpPr>
          <p:nvPr/>
        </p:nvGrpSpPr>
        <p:grpSpPr bwMode="auto">
          <a:xfrm>
            <a:off x="4306888" y="2125663"/>
            <a:ext cx="1676400" cy="1098550"/>
            <a:chOff x="2304" y="1104"/>
            <a:chExt cx="1056" cy="692"/>
          </a:xfrm>
        </p:grpSpPr>
        <p:sp>
          <p:nvSpPr>
            <p:cNvPr id="30775" name="Text Box 55"/>
            <p:cNvSpPr txBox="1">
              <a:spLocks noChangeArrowheads="1"/>
            </p:cNvSpPr>
            <p:nvPr/>
          </p:nvSpPr>
          <p:spPr bwMode="auto">
            <a:xfrm>
              <a:off x="2304" y="1392"/>
              <a:ext cx="1056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>
                  <a:cs typeface="Arial" charset="0"/>
                </a:rPr>
                <a:t>patch released</a:t>
              </a:r>
            </a:p>
          </p:txBody>
        </p:sp>
        <p:sp>
          <p:nvSpPr>
            <p:cNvPr id="30776" name="Line 56"/>
            <p:cNvSpPr>
              <a:spLocks noChangeShapeType="1"/>
            </p:cNvSpPr>
            <p:nvPr/>
          </p:nvSpPr>
          <p:spPr bwMode="auto">
            <a:xfrm>
              <a:off x="2832" y="1104"/>
              <a:ext cx="0" cy="19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0777" name="Group 57"/>
          <p:cNvGrpSpPr>
            <a:grpSpLocks/>
          </p:cNvGrpSpPr>
          <p:nvPr/>
        </p:nvGrpSpPr>
        <p:grpSpPr bwMode="auto">
          <a:xfrm>
            <a:off x="6243638" y="2125663"/>
            <a:ext cx="1420812" cy="1089025"/>
            <a:chOff x="3933" y="1220"/>
            <a:chExt cx="895" cy="686"/>
          </a:xfrm>
        </p:grpSpPr>
        <p:sp>
          <p:nvSpPr>
            <p:cNvPr id="30778" name="Line 58"/>
            <p:cNvSpPr>
              <a:spLocks noChangeShapeType="1"/>
            </p:cNvSpPr>
            <p:nvPr/>
          </p:nvSpPr>
          <p:spPr bwMode="auto">
            <a:xfrm>
              <a:off x="4381" y="1220"/>
              <a:ext cx="0" cy="19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79" name="Text Box 59"/>
            <p:cNvSpPr txBox="1">
              <a:spLocks noChangeArrowheads="1"/>
            </p:cNvSpPr>
            <p:nvPr/>
          </p:nvSpPr>
          <p:spPr bwMode="auto">
            <a:xfrm>
              <a:off x="3933" y="1502"/>
              <a:ext cx="895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>
                  <a:cs typeface="Arial" charset="0"/>
                </a:rPr>
                <a:t>patch applied</a:t>
              </a:r>
            </a:p>
          </p:txBody>
        </p:sp>
      </p:grpSp>
      <p:pic>
        <p:nvPicPr>
          <p:cNvPr id="30785" name="Picture 65" descr="questio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3500" y="1093788"/>
            <a:ext cx="457200" cy="1084262"/>
          </a:xfrm>
          <a:prstGeom prst="rect">
            <a:avLst/>
          </a:prstGeom>
          <a:noFill/>
        </p:spPr>
      </p:pic>
      <p:sp>
        <p:nvSpPr>
          <p:cNvPr id="30787" name="Rectangle 67"/>
          <p:cNvSpPr>
            <a:spLocks noChangeArrowheads="1"/>
          </p:cNvSpPr>
          <p:nvPr/>
        </p:nvSpPr>
        <p:spPr bwMode="auto">
          <a:xfrm>
            <a:off x="457200" y="3589338"/>
            <a:ext cx="8229600" cy="262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lnSpc>
                <a:spcPct val="90000"/>
              </a:lnSpc>
              <a:buFontTx/>
              <a:buChar char="•"/>
            </a:pPr>
            <a:r>
              <a:rPr lang="en-US" sz="3200"/>
              <a:t>Was this vulnerability triggered on my machine in the past?</a:t>
            </a:r>
          </a:p>
        </p:txBody>
      </p:sp>
      <p:grpSp>
        <p:nvGrpSpPr>
          <p:cNvPr id="30771" name="Group 51"/>
          <p:cNvGrpSpPr>
            <a:grpSpLocks/>
          </p:cNvGrpSpPr>
          <p:nvPr/>
        </p:nvGrpSpPr>
        <p:grpSpPr bwMode="auto">
          <a:xfrm>
            <a:off x="1000125" y="2125663"/>
            <a:ext cx="1676400" cy="1098550"/>
            <a:chOff x="672" y="1104"/>
            <a:chExt cx="1056" cy="692"/>
          </a:xfrm>
        </p:grpSpPr>
        <p:sp>
          <p:nvSpPr>
            <p:cNvPr id="30772" name="Text Box 52"/>
            <p:cNvSpPr txBox="1">
              <a:spLocks noChangeArrowheads="1"/>
            </p:cNvSpPr>
            <p:nvPr/>
          </p:nvSpPr>
          <p:spPr bwMode="auto">
            <a:xfrm>
              <a:off x="672" y="1392"/>
              <a:ext cx="1056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>
                  <a:cs typeface="Arial" charset="0"/>
                </a:rPr>
                <a:t>vulnerability introduced</a:t>
              </a:r>
            </a:p>
          </p:txBody>
        </p:sp>
        <p:sp>
          <p:nvSpPr>
            <p:cNvPr id="30773" name="Line 53"/>
            <p:cNvSpPr>
              <a:spLocks noChangeShapeType="1"/>
            </p:cNvSpPr>
            <p:nvPr/>
          </p:nvSpPr>
          <p:spPr bwMode="auto">
            <a:xfrm>
              <a:off x="1200" y="1104"/>
              <a:ext cx="0" cy="19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1000"/>
                                        <p:tgtEl>
                                          <p:spTgt spid="30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mph" presetSubtype="0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" dur="indefinite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4"/>
                                      </p:to>
                                    </p:set>
                                    <p:animEffect filter="image" prLst="opacity: 0.4">
                                      <p:cBhvr rctx="IE">
                                        <p:cTn id="11" dur="indefinite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" dur="indefinite"/>
                                        <p:tgtEl>
                                          <p:spTgt spid="3073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4"/>
                                      </p:to>
                                    </p:set>
                                    <p:animEffect filter="image" prLst="opacity: 0.4">
                                      <p:cBhvr rctx="IE">
                                        <p:cTn id="14" dur="indefinite"/>
                                        <p:tgtEl>
                                          <p:spTgt spid="30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" dur="indefinite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4"/>
                                      </p:to>
                                    </p:set>
                                    <p:animEffect filter="image" prLst="opacity: 0.4">
                                      <p:cBhvr rctx="IE">
                                        <p:cTn id="17" dur="indefinite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0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90" grpId="0" animBg="1"/>
      <p:bldP spid="30726" grpId="0" animBg="1"/>
      <p:bldP spid="30725" grpId="0" animBg="1"/>
      <p:bldP spid="3073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908D6-898F-4236-81D0-BAB6ABD35D55}" type="slidenum">
              <a:rPr lang="en-US"/>
              <a:pPr/>
              <a:t>5</a:t>
            </a:fld>
            <a:endParaRPr lang="en-US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Predicates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Patch writer knows exactly what conditions during program execution indicate triggering of vulnerability</a:t>
            </a:r>
          </a:p>
          <a:p>
            <a:r>
              <a:rPr lang="en-US"/>
              <a:t>Use this knowledge to write </a:t>
            </a:r>
            <a:r>
              <a:rPr lang="en-US" i="1">
                <a:solidFill>
                  <a:schemeClr val="folHlink"/>
                </a:solidFill>
              </a:rPr>
              <a:t>exploit-generic, vulnerability-specific</a:t>
            </a:r>
            <a:r>
              <a:rPr lang="en-US"/>
              <a:t> predicates that check these conditions</a:t>
            </a:r>
          </a:p>
          <a:p>
            <a:pPr lvl="1"/>
            <a:r>
              <a:rPr lang="en-US"/>
              <a:t>No false positives or false negatives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90AD0-C81C-4F99-8882-28EEF409BD81}" type="slidenum">
              <a:rPr lang="en-US"/>
              <a:pPr/>
              <a:t>6</a:t>
            </a:fld>
            <a:endParaRPr lang="en-US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 example 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042275" cy="2809875"/>
          </a:xfrm>
        </p:spPr>
        <p:txBody>
          <a:bodyPr/>
          <a:lstStyle/>
          <a:p>
            <a:pPr>
              <a:spcBef>
                <a:spcPct val="0"/>
              </a:spcBef>
              <a:buFontTx/>
              <a:buNone/>
            </a:pPr>
            <a:r>
              <a:rPr lang="en-US" sz="2800">
                <a:solidFill>
                  <a:srgbClr val="FFFFFF"/>
                </a:solidFill>
                <a:latin typeface="Courier New" pitchFamily="49" charset="0"/>
                <a:cs typeface="Arial" charset="0"/>
              </a:rPr>
              <a:t>1   char  *str = some_string;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2800">
                <a:solidFill>
                  <a:srgbClr val="FFFFFF"/>
                </a:solidFill>
                <a:latin typeface="Courier New" pitchFamily="49" charset="0"/>
                <a:cs typeface="Arial" charset="0"/>
              </a:rPr>
              <a:t>2   int   length  = strlen (str);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2800">
                <a:solidFill>
                  <a:srgbClr val="FFFFFF"/>
                </a:solidFill>
                <a:latin typeface="Courier New" pitchFamily="49" charset="0"/>
                <a:cs typeface="Arial" charset="0"/>
              </a:rPr>
              <a:t>3   char  buf [BUFSIZE];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2800">
                <a:solidFill>
                  <a:srgbClr val="FFFFFF"/>
                </a:solidFill>
                <a:latin typeface="Courier New" pitchFamily="49" charset="0"/>
                <a:cs typeface="Arial" charset="0"/>
              </a:rPr>
              <a:t>4   strcpy(buf,str);      </a:t>
            </a:r>
            <a:r>
              <a:rPr lang="en-US" sz="2800">
                <a:solidFill>
                  <a:srgbClr val="FF6600"/>
                </a:solidFill>
                <a:latin typeface="Courier New" pitchFamily="49" charset="0"/>
                <a:cs typeface="Arial" charset="0"/>
              </a:rPr>
              <a:t>// D’oh!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sz="2800">
              <a:latin typeface="Courier New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sz="3600"/>
          </a:p>
        </p:txBody>
      </p:sp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455613" y="2881313"/>
            <a:ext cx="7094537" cy="5191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>
                <a:solidFill>
                  <a:schemeClr val="folHlink"/>
                </a:solidFill>
                <a:latin typeface="Courier New" pitchFamily="49" charset="0"/>
              </a:rPr>
              <a:t>Predicate: (length &gt;= BUFSIZE)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2.62549E-6 L 4.44444E-6 0.0596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4ED64-E51A-4E26-9F2E-2986D8A90420}" type="slidenum">
              <a:rPr lang="en-US"/>
              <a:pPr/>
              <a:t>7</a:t>
            </a:fld>
            <a:endParaRPr lang="en-US"/>
          </a:p>
        </p:txBody>
      </p:sp>
      <p:sp>
        <p:nvSpPr>
          <p:cNvPr id="58381" name="Line 13"/>
          <p:cNvSpPr>
            <a:spLocks noChangeShapeType="1"/>
          </p:cNvSpPr>
          <p:nvPr/>
        </p:nvSpPr>
        <p:spPr bwMode="auto">
          <a:xfrm>
            <a:off x="6975475" y="2271713"/>
            <a:ext cx="1416050" cy="0"/>
          </a:xfrm>
          <a:prstGeom prst="line">
            <a:avLst/>
          </a:prstGeom>
          <a:noFill/>
          <a:ln w="76200">
            <a:solidFill>
              <a:srgbClr val="33CC33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371" name="Line 3"/>
          <p:cNvSpPr>
            <a:spLocks noChangeShapeType="1"/>
          </p:cNvSpPr>
          <p:nvPr/>
        </p:nvSpPr>
        <p:spPr bwMode="auto">
          <a:xfrm>
            <a:off x="771525" y="2271713"/>
            <a:ext cx="76200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Approach</a:t>
            </a:r>
          </a:p>
        </p:txBody>
      </p:sp>
      <p:sp>
        <p:nvSpPr>
          <p:cNvPr id="58373" name="Line 5"/>
          <p:cNvSpPr>
            <a:spLocks noChangeShapeType="1"/>
          </p:cNvSpPr>
          <p:nvPr/>
        </p:nvSpPr>
        <p:spPr bwMode="auto">
          <a:xfrm>
            <a:off x="1838325" y="2271713"/>
            <a:ext cx="3306763" cy="0"/>
          </a:xfrm>
          <a:prstGeom prst="line">
            <a:avLst/>
          </a:prstGeom>
          <a:noFill/>
          <a:ln w="76200">
            <a:solidFill>
              <a:schemeClr val="fol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58404" name="Group 36"/>
          <p:cNvGrpSpPr>
            <a:grpSpLocks/>
          </p:cNvGrpSpPr>
          <p:nvPr/>
        </p:nvGrpSpPr>
        <p:grpSpPr bwMode="auto">
          <a:xfrm>
            <a:off x="1000125" y="2125663"/>
            <a:ext cx="1676400" cy="1098550"/>
            <a:chOff x="672" y="1104"/>
            <a:chExt cx="1056" cy="692"/>
          </a:xfrm>
        </p:grpSpPr>
        <p:sp>
          <p:nvSpPr>
            <p:cNvPr id="58405" name="Text Box 37"/>
            <p:cNvSpPr txBox="1">
              <a:spLocks noChangeArrowheads="1"/>
            </p:cNvSpPr>
            <p:nvPr/>
          </p:nvSpPr>
          <p:spPr bwMode="auto">
            <a:xfrm>
              <a:off x="672" y="1392"/>
              <a:ext cx="1056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>
                  <a:cs typeface="Arial" charset="0"/>
                </a:rPr>
                <a:t>vulnerability introduced</a:t>
              </a:r>
            </a:p>
          </p:txBody>
        </p:sp>
        <p:sp>
          <p:nvSpPr>
            <p:cNvPr id="58406" name="Line 38"/>
            <p:cNvSpPr>
              <a:spLocks noChangeShapeType="1"/>
            </p:cNvSpPr>
            <p:nvPr/>
          </p:nvSpPr>
          <p:spPr bwMode="auto">
            <a:xfrm>
              <a:off x="1200" y="1104"/>
              <a:ext cx="0" cy="19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8413" name="Text Box 45"/>
          <p:cNvSpPr txBox="1">
            <a:spLocks noChangeArrowheads="1"/>
          </p:cNvSpPr>
          <p:nvPr/>
        </p:nvSpPr>
        <p:spPr bwMode="auto">
          <a:xfrm>
            <a:off x="3133725" y="1833563"/>
            <a:ext cx="914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800"/>
              <a:t>“past”</a:t>
            </a:r>
          </a:p>
        </p:txBody>
      </p:sp>
      <p:sp>
        <p:nvSpPr>
          <p:cNvPr id="58414" name="Text Box 46"/>
          <p:cNvSpPr txBox="1">
            <a:spLocks noChangeArrowheads="1"/>
          </p:cNvSpPr>
          <p:nvPr/>
        </p:nvSpPr>
        <p:spPr bwMode="auto">
          <a:xfrm>
            <a:off x="5486400" y="1833563"/>
            <a:ext cx="1143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800"/>
              <a:t>“present”</a:t>
            </a:r>
          </a:p>
        </p:txBody>
      </p:sp>
      <p:sp>
        <p:nvSpPr>
          <p:cNvPr id="58416" name="Line 48"/>
          <p:cNvSpPr>
            <a:spLocks noChangeShapeType="1"/>
          </p:cNvSpPr>
          <p:nvPr/>
        </p:nvSpPr>
        <p:spPr bwMode="auto">
          <a:xfrm>
            <a:off x="5145088" y="2271713"/>
            <a:ext cx="1830387" cy="0"/>
          </a:xfrm>
          <a:prstGeom prst="line">
            <a:avLst/>
          </a:prstGeom>
          <a:noFill/>
          <a:ln w="76200">
            <a:solidFill>
              <a:schemeClr val="fol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415" name="Text Box 47"/>
          <p:cNvSpPr txBox="1">
            <a:spLocks noChangeArrowheads="1"/>
          </p:cNvSpPr>
          <p:nvPr/>
        </p:nvSpPr>
        <p:spPr bwMode="auto">
          <a:xfrm>
            <a:off x="7858125" y="2446338"/>
            <a:ext cx="615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>
                <a:cs typeface="Arial" charset="0"/>
              </a:rPr>
              <a:t>time</a:t>
            </a:r>
          </a:p>
        </p:txBody>
      </p:sp>
      <p:grpSp>
        <p:nvGrpSpPr>
          <p:cNvPr id="58407" name="Group 39"/>
          <p:cNvGrpSpPr>
            <a:grpSpLocks/>
          </p:cNvGrpSpPr>
          <p:nvPr/>
        </p:nvGrpSpPr>
        <p:grpSpPr bwMode="auto">
          <a:xfrm>
            <a:off x="4306888" y="2125663"/>
            <a:ext cx="1676400" cy="1098550"/>
            <a:chOff x="2304" y="1104"/>
            <a:chExt cx="1056" cy="692"/>
          </a:xfrm>
        </p:grpSpPr>
        <p:sp>
          <p:nvSpPr>
            <p:cNvPr id="58408" name="Text Box 40"/>
            <p:cNvSpPr txBox="1">
              <a:spLocks noChangeArrowheads="1"/>
            </p:cNvSpPr>
            <p:nvPr/>
          </p:nvSpPr>
          <p:spPr bwMode="auto">
            <a:xfrm>
              <a:off x="2304" y="1392"/>
              <a:ext cx="1056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>
                  <a:cs typeface="Arial" charset="0"/>
                </a:rPr>
                <a:t>patch released</a:t>
              </a:r>
            </a:p>
          </p:txBody>
        </p:sp>
        <p:sp>
          <p:nvSpPr>
            <p:cNvPr id="58409" name="Line 41"/>
            <p:cNvSpPr>
              <a:spLocks noChangeShapeType="1"/>
            </p:cNvSpPr>
            <p:nvPr/>
          </p:nvSpPr>
          <p:spPr bwMode="auto">
            <a:xfrm>
              <a:off x="2832" y="1104"/>
              <a:ext cx="0" cy="19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8410" name="Group 42"/>
          <p:cNvGrpSpPr>
            <a:grpSpLocks/>
          </p:cNvGrpSpPr>
          <p:nvPr/>
        </p:nvGrpSpPr>
        <p:grpSpPr bwMode="auto">
          <a:xfrm>
            <a:off x="6243638" y="2125663"/>
            <a:ext cx="1420812" cy="1089025"/>
            <a:chOff x="3933" y="1220"/>
            <a:chExt cx="895" cy="686"/>
          </a:xfrm>
        </p:grpSpPr>
        <p:sp>
          <p:nvSpPr>
            <p:cNvPr id="58411" name="Line 43"/>
            <p:cNvSpPr>
              <a:spLocks noChangeShapeType="1"/>
            </p:cNvSpPr>
            <p:nvPr/>
          </p:nvSpPr>
          <p:spPr bwMode="auto">
            <a:xfrm>
              <a:off x="4381" y="1220"/>
              <a:ext cx="0" cy="19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8412" name="Text Box 44"/>
            <p:cNvSpPr txBox="1">
              <a:spLocks noChangeArrowheads="1"/>
            </p:cNvSpPr>
            <p:nvPr/>
          </p:nvSpPr>
          <p:spPr bwMode="auto">
            <a:xfrm>
              <a:off x="3933" y="1502"/>
              <a:ext cx="895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>
                  <a:cs typeface="Arial" charset="0"/>
                </a:rPr>
                <a:t>patch applied</a:t>
              </a:r>
            </a:p>
          </p:txBody>
        </p:sp>
      </p:grpSp>
      <p:sp>
        <p:nvSpPr>
          <p:cNvPr id="58417" name="AutoShape 49"/>
          <p:cNvSpPr>
            <a:spLocks noChangeArrowheads="1"/>
          </p:cNvSpPr>
          <p:nvPr/>
        </p:nvSpPr>
        <p:spPr bwMode="auto">
          <a:xfrm>
            <a:off x="615950" y="3654425"/>
            <a:ext cx="3227388" cy="1431925"/>
          </a:xfrm>
          <a:prstGeom prst="wedgeRoundRectCallout">
            <a:avLst>
              <a:gd name="adj1" fmla="val 53986"/>
              <a:gd name="adj2" fmla="val -138801"/>
              <a:gd name="adj3" fmla="val 16667"/>
            </a:avLst>
          </a:prstGeom>
          <a:noFill/>
          <a:ln w="31750" algn="ctr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l">
              <a:spcBef>
                <a:spcPct val="0"/>
              </a:spcBef>
            </a:pPr>
            <a:r>
              <a:rPr lang="en-US" sz="2400"/>
              <a:t>Using replay, detect if vulnerability was triggered in past</a:t>
            </a:r>
          </a:p>
        </p:txBody>
      </p:sp>
      <p:sp>
        <p:nvSpPr>
          <p:cNvPr id="58420" name="AutoShape 52"/>
          <p:cNvSpPr>
            <a:spLocks noChangeArrowheads="1"/>
          </p:cNvSpPr>
          <p:nvPr/>
        </p:nvSpPr>
        <p:spPr bwMode="auto">
          <a:xfrm>
            <a:off x="4306888" y="3886200"/>
            <a:ext cx="4525962" cy="1635125"/>
          </a:xfrm>
          <a:prstGeom prst="wedgeRoundRectCallout">
            <a:avLst>
              <a:gd name="adj1" fmla="val -9523"/>
              <a:gd name="adj2" fmla="val -141940"/>
              <a:gd name="adj3" fmla="val 16667"/>
            </a:avLst>
          </a:prstGeom>
          <a:noFill/>
          <a:ln w="31750" algn="ctr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lIns="0" rIns="0" anchor="ctr"/>
          <a:lstStyle/>
          <a:p>
            <a:pPr algn="l">
              <a:spcBef>
                <a:spcPct val="0"/>
              </a:spcBef>
            </a:pPr>
            <a:r>
              <a:rPr lang="en-US" sz="2400"/>
              <a:t>Monitor ongoing execution to detect and respond to attempts to trigger vulnerability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8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3000"/>
                                        <p:tgtEl>
                                          <p:spTgt spid="58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8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3" grpId="0" animBg="1"/>
      <p:bldP spid="58416" grpId="0" animBg="1"/>
      <p:bldP spid="58417" grpId="0" animBg="1"/>
      <p:bldP spid="584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8BD51-A7AF-420D-824B-7C1F52901E13}" type="slidenum">
              <a:rPr lang="en-US"/>
              <a:pPr/>
              <a:t>8</a:t>
            </a:fld>
            <a:endParaRPr lang="en-US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Goals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None/>
            </a:pPr>
            <a:r>
              <a:rPr lang="en-US"/>
              <a:t>The system must…</a:t>
            </a:r>
          </a:p>
          <a:p>
            <a:pPr marL="990600" lvl="1" indent="-533400">
              <a:buFontTx/>
              <a:buAutoNum type="arabicPeriod"/>
            </a:pPr>
            <a:r>
              <a:rPr lang="en-US"/>
              <a:t>Not perturb the target software</a:t>
            </a:r>
          </a:p>
          <a:p>
            <a:pPr marL="990600" lvl="1" indent="-533400">
              <a:buFontTx/>
              <a:buAutoNum type="arabicPeriod"/>
            </a:pPr>
            <a:r>
              <a:rPr lang="en-US"/>
              <a:t>Work for both OS and application-level vulnerabilities</a:t>
            </a:r>
          </a:p>
          <a:p>
            <a:pPr marL="990600" lvl="1" indent="-533400">
              <a:buFontTx/>
              <a:buAutoNum type="arabicPeriod"/>
            </a:pPr>
            <a:r>
              <a:rPr lang="en-US"/>
              <a:t>Allow predicates to be installed dynamically</a:t>
            </a:r>
          </a:p>
          <a:p>
            <a:pPr marL="990600" lvl="1" indent="-533400">
              <a:buFontTx/>
              <a:buAutoNum type="arabicPeriod"/>
            </a:pPr>
            <a:r>
              <a:rPr lang="en-US"/>
              <a:t>Allow predicates to be written easily</a:t>
            </a:r>
          </a:p>
          <a:p>
            <a:pPr marL="990600" lvl="1" indent="-533400">
              <a:buFontTx/>
              <a:buAutoNum type="arabicPeriod"/>
            </a:pPr>
            <a:r>
              <a:rPr lang="en-US"/>
              <a:t>Have low overhead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4A426-A860-4E6E-88A4-602023872ADF}" type="slidenum">
              <a:rPr lang="en-US"/>
              <a:pPr/>
              <a:t>9</a:t>
            </a:fld>
            <a:endParaRPr lang="en-US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52425"/>
            <a:ext cx="8229600" cy="1143000"/>
          </a:xfrm>
        </p:spPr>
        <p:txBody>
          <a:bodyPr/>
          <a:lstStyle/>
          <a:p>
            <a:r>
              <a:rPr lang="en-US" sz="4000"/>
              <a:t>Challenge #1: Where do predicates execute?</a:t>
            </a:r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827088" y="4438650"/>
            <a:ext cx="4967287" cy="793750"/>
          </a:xfrm>
          <a:prstGeom prst="rect">
            <a:avLst/>
          </a:prstGeom>
          <a:gradFill rotWithShape="1">
            <a:gsLst>
              <a:gs pos="0">
                <a:srgbClr val="FFFF99">
                  <a:gamma/>
                  <a:shade val="80000"/>
                  <a:invGamma/>
                </a:srgbClr>
              </a:gs>
              <a:gs pos="50000">
                <a:srgbClr val="FFFF99"/>
              </a:gs>
              <a:gs pos="100000">
                <a:srgbClr val="FFFF99">
                  <a:gamma/>
                  <a:shade val="80000"/>
                  <a:invGamma/>
                </a:srgbClr>
              </a:gs>
            </a:gsLst>
            <a:lin ang="5400000" scaled="1"/>
          </a:gradFill>
          <a:ln w="158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0"/>
              </a:spcBef>
            </a:pPr>
            <a:r>
              <a:rPr lang="en-US" sz="1800">
                <a:solidFill>
                  <a:schemeClr val="bg2"/>
                </a:solidFill>
              </a:rPr>
              <a:t>hardware</a:t>
            </a:r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827088" y="3397250"/>
            <a:ext cx="4967287" cy="1041400"/>
          </a:xfrm>
          <a:prstGeom prst="rect">
            <a:avLst/>
          </a:prstGeom>
          <a:gradFill rotWithShape="1">
            <a:gsLst>
              <a:gs pos="0">
                <a:srgbClr val="00CCFF"/>
              </a:gs>
              <a:gs pos="50000">
                <a:srgbClr val="00CCFF">
                  <a:gamma/>
                  <a:tint val="50196"/>
                  <a:invGamma/>
                </a:srgbClr>
              </a:gs>
              <a:gs pos="100000">
                <a:srgbClr val="00CCFF"/>
              </a:gs>
            </a:gsLst>
            <a:lin ang="5400000" scaled="1"/>
          </a:gradFill>
          <a:ln w="158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0"/>
              </a:spcBef>
            </a:pPr>
            <a:r>
              <a:rPr lang="en-US" sz="1800">
                <a:solidFill>
                  <a:schemeClr val="bg2"/>
                </a:solidFill>
              </a:rPr>
              <a:t>operating system</a:t>
            </a:r>
          </a:p>
        </p:txBody>
      </p:sp>
      <p:sp>
        <p:nvSpPr>
          <p:cNvPr id="36876" name="Rectangle 12"/>
          <p:cNvSpPr>
            <a:spLocks noChangeArrowheads="1"/>
          </p:cNvSpPr>
          <p:nvPr/>
        </p:nvSpPr>
        <p:spPr bwMode="auto">
          <a:xfrm>
            <a:off x="827088" y="2771775"/>
            <a:ext cx="1277937" cy="625475"/>
          </a:xfrm>
          <a:prstGeom prst="rect">
            <a:avLst/>
          </a:prstGeom>
          <a:gradFill rotWithShape="1">
            <a:gsLst>
              <a:gs pos="0">
                <a:srgbClr val="00CCFF"/>
              </a:gs>
              <a:gs pos="50000">
                <a:srgbClr val="00CCFF">
                  <a:gamma/>
                  <a:tint val="50196"/>
                  <a:invGamma/>
                </a:srgbClr>
              </a:gs>
              <a:gs pos="100000">
                <a:srgbClr val="00CCFF"/>
              </a:gs>
            </a:gsLst>
            <a:lin ang="5400000" scaled="1"/>
          </a:gradFill>
          <a:ln w="158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0"/>
              </a:spcBef>
            </a:pPr>
            <a:r>
              <a:rPr lang="en-US" sz="1800">
                <a:solidFill>
                  <a:schemeClr val="bg2"/>
                </a:solidFill>
              </a:rPr>
              <a:t>application</a:t>
            </a:r>
          </a:p>
        </p:txBody>
      </p:sp>
      <p:sp>
        <p:nvSpPr>
          <p:cNvPr id="36891" name="Rectangle 27"/>
          <p:cNvSpPr>
            <a:spLocks noChangeArrowheads="1"/>
          </p:cNvSpPr>
          <p:nvPr/>
        </p:nvSpPr>
        <p:spPr bwMode="auto">
          <a:xfrm>
            <a:off x="2259013" y="2771775"/>
            <a:ext cx="1277937" cy="625475"/>
          </a:xfrm>
          <a:prstGeom prst="rect">
            <a:avLst/>
          </a:prstGeom>
          <a:gradFill rotWithShape="1">
            <a:gsLst>
              <a:gs pos="0">
                <a:srgbClr val="00CCFF"/>
              </a:gs>
              <a:gs pos="50000">
                <a:srgbClr val="00CCFF">
                  <a:gamma/>
                  <a:tint val="50196"/>
                  <a:invGamma/>
                </a:srgbClr>
              </a:gs>
              <a:gs pos="100000">
                <a:srgbClr val="00CCFF"/>
              </a:gs>
            </a:gsLst>
            <a:lin ang="5400000" scaled="1"/>
          </a:gradFill>
          <a:ln w="158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0"/>
              </a:spcBef>
            </a:pPr>
            <a:r>
              <a:rPr lang="en-US" sz="1800">
                <a:solidFill>
                  <a:schemeClr val="bg2"/>
                </a:solidFill>
              </a:rPr>
              <a:t>application</a:t>
            </a:r>
          </a:p>
        </p:txBody>
      </p:sp>
      <p:sp>
        <p:nvSpPr>
          <p:cNvPr id="36892" name="Rectangle 28"/>
          <p:cNvSpPr>
            <a:spLocks noChangeArrowheads="1"/>
          </p:cNvSpPr>
          <p:nvPr/>
        </p:nvSpPr>
        <p:spPr bwMode="auto">
          <a:xfrm>
            <a:off x="3863975" y="2771775"/>
            <a:ext cx="1479550" cy="625475"/>
          </a:xfrm>
          <a:prstGeom prst="rect">
            <a:avLst/>
          </a:prstGeom>
          <a:gradFill rotWithShape="1">
            <a:gsLst>
              <a:gs pos="0">
                <a:srgbClr val="FFFF99">
                  <a:gamma/>
                  <a:shade val="80000"/>
                  <a:invGamma/>
                </a:srgbClr>
              </a:gs>
              <a:gs pos="50000">
                <a:srgbClr val="FFFF99"/>
              </a:gs>
              <a:gs pos="100000">
                <a:srgbClr val="FFFF99">
                  <a:gamma/>
                  <a:shade val="80000"/>
                  <a:invGamma/>
                </a:srgbClr>
              </a:gs>
            </a:gsLst>
            <a:lin ang="5400000" scaled="1"/>
          </a:gradFill>
          <a:ln w="158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0"/>
              </a:spcBef>
            </a:pPr>
            <a:r>
              <a:rPr lang="en-US" sz="1800">
                <a:solidFill>
                  <a:schemeClr val="bg2"/>
                </a:solidFill>
              </a:rPr>
              <a:t>predicate </a:t>
            </a:r>
          </a:p>
          <a:p>
            <a:pPr>
              <a:spcBef>
                <a:spcPct val="0"/>
              </a:spcBef>
            </a:pPr>
            <a:r>
              <a:rPr lang="en-US" sz="1800">
                <a:solidFill>
                  <a:schemeClr val="bg2"/>
                </a:solidFill>
              </a:rPr>
              <a:t>engine</a:t>
            </a:r>
          </a:p>
        </p:txBody>
      </p:sp>
      <p:sp>
        <p:nvSpPr>
          <p:cNvPr id="36893" name="Rectangle 29"/>
          <p:cNvSpPr>
            <a:spLocks noChangeArrowheads="1"/>
          </p:cNvSpPr>
          <p:nvPr/>
        </p:nvSpPr>
        <p:spPr bwMode="auto">
          <a:xfrm>
            <a:off x="4314825" y="3397250"/>
            <a:ext cx="1479550" cy="625475"/>
          </a:xfrm>
          <a:prstGeom prst="rect">
            <a:avLst/>
          </a:prstGeom>
          <a:gradFill rotWithShape="1">
            <a:gsLst>
              <a:gs pos="0">
                <a:srgbClr val="FFFF99">
                  <a:gamma/>
                  <a:shade val="80000"/>
                  <a:invGamma/>
                </a:srgbClr>
              </a:gs>
              <a:gs pos="50000">
                <a:srgbClr val="FFFF99"/>
              </a:gs>
              <a:gs pos="100000">
                <a:srgbClr val="FFFF99">
                  <a:gamma/>
                  <a:shade val="80000"/>
                  <a:invGamma/>
                </a:srgbClr>
              </a:gs>
            </a:gsLst>
            <a:lin ang="5400000" scaled="1"/>
          </a:gradFill>
          <a:ln w="158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0"/>
              </a:spcBef>
            </a:pPr>
            <a:r>
              <a:rPr lang="en-US" sz="1800">
                <a:solidFill>
                  <a:schemeClr val="bg2"/>
                </a:solidFill>
              </a:rPr>
              <a:t>predicate </a:t>
            </a:r>
          </a:p>
          <a:p>
            <a:pPr>
              <a:spcBef>
                <a:spcPct val="0"/>
              </a:spcBef>
            </a:pPr>
            <a:r>
              <a:rPr lang="en-US" sz="1800">
                <a:solidFill>
                  <a:schemeClr val="bg2"/>
                </a:solidFill>
              </a:rPr>
              <a:t>engine</a:t>
            </a:r>
          </a:p>
        </p:txBody>
      </p:sp>
      <p:grpSp>
        <p:nvGrpSpPr>
          <p:cNvPr id="36898" name="Group 34"/>
          <p:cNvGrpSpPr>
            <a:grpSpLocks/>
          </p:cNvGrpSpPr>
          <p:nvPr/>
        </p:nvGrpSpPr>
        <p:grpSpPr bwMode="auto">
          <a:xfrm>
            <a:off x="5794375" y="2768600"/>
            <a:ext cx="2597150" cy="2460625"/>
            <a:chOff x="3650" y="1746"/>
            <a:chExt cx="1636" cy="1550"/>
          </a:xfrm>
        </p:grpSpPr>
        <p:sp>
          <p:nvSpPr>
            <p:cNvPr id="36894" name="Rectangle 30"/>
            <p:cNvSpPr>
              <a:spLocks noChangeArrowheads="1"/>
            </p:cNvSpPr>
            <p:nvPr/>
          </p:nvSpPr>
          <p:spPr bwMode="auto">
            <a:xfrm>
              <a:off x="4141" y="1746"/>
              <a:ext cx="932" cy="394"/>
            </a:xfrm>
            <a:prstGeom prst="rect">
              <a:avLst/>
            </a:prstGeom>
            <a:gradFill rotWithShape="1">
              <a:gsLst>
                <a:gs pos="0">
                  <a:srgbClr val="FFFF99">
                    <a:gamma/>
                    <a:shade val="80000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80000"/>
                    <a:invGamma/>
                  </a:srgbClr>
                </a:gs>
              </a:gsLst>
              <a:lin ang="5400000" scaled="1"/>
            </a:gradFill>
            <a:ln w="1587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spcBef>
                  <a:spcPct val="0"/>
                </a:spcBef>
              </a:pPr>
              <a:r>
                <a:rPr lang="en-US" sz="1800">
                  <a:solidFill>
                    <a:schemeClr val="bg2"/>
                  </a:solidFill>
                </a:rPr>
                <a:t>predicate </a:t>
              </a:r>
            </a:p>
            <a:p>
              <a:pPr>
                <a:spcBef>
                  <a:spcPct val="0"/>
                </a:spcBef>
              </a:pPr>
              <a:r>
                <a:rPr lang="en-US" sz="1800">
                  <a:solidFill>
                    <a:schemeClr val="bg2"/>
                  </a:solidFill>
                </a:rPr>
                <a:t>engine</a:t>
              </a:r>
            </a:p>
          </p:txBody>
        </p:sp>
        <p:sp>
          <p:nvSpPr>
            <p:cNvPr id="36895" name="Rectangle 31"/>
            <p:cNvSpPr>
              <a:spLocks noChangeArrowheads="1"/>
            </p:cNvSpPr>
            <p:nvPr/>
          </p:nvSpPr>
          <p:spPr bwMode="auto">
            <a:xfrm>
              <a:off x="4141" y="2796"/>
              <a:ext cx="1145" cy="500"/>
            </a:xfrm>
            <a:prstGeom prst="rect">
              <a:avLst/>
            </a:prstGeom>
            <a:gradFill rotWithShape="1">
              <a:gsLst>
                <a:gs pos="0">
                  <a:srgbClr val="FFFF99">
                    <a:gamma/>
                    <a:shade val="80000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80000"/>
                    <a:invGamma/>
                  </a:srgbClr>
                </a:gs>
              </a:gsLst>
              <a:lin ang="5400000" scaled="1"/>
            </a:gradFill>
            <a:ln w="1587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spcBef>
                  <a:spcPct val="0"/>
                </a:spcBef>
              </a:pPr>
              <a:r>
                <a:rPr lang="en-US" sz="1800">
                  <a:solidFill>
                    <a:schemeClr val="bg2"/>
                  </a:solidFill>
                </a:rPr>
                <a:t>hardware</a:t>
              </a:r>
            </a:p>
          </p:txBody>
        </p:sp>
        <p:sp>
          <p:nvSpPr>
            <p:cNvPr id="36896" name="Rectangle 32"/>
            <p:cNvSpPr>
              <a:spLocks noChangeArrowheads="1"/>
            </p:cNvSpPr>
            <p:nvPr/>
          </p:nvSpPr>
          <p:spPr bwMode="auto">
            <a:xfrm>
              <a:off x="4141" y="2140"/>
              <a:ext cx="1145" cy="656"/>
            </a:xfrm>
            <a:prstGeom prst="rect">
              <a:avLst/>
            </a:prstGeom>
            <a:gradFill rotWithShape="1">
              <a:gsLst>
                <a:gs pos="0">
                  <a:srgbClr val="FFFF99">
                    <a:gamma/>
                    <a:shade val="80000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80000"/>
                    <a:invGamma/>
                  </a:srgbClr>
                </a:gs>
              </a:gsLst>
              <a:lin ang="5400000" scaled="1"/>
            </a:gradFill>
            <a:ln w="1587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spcBef>
                  <a:spcPct val="0"/>
                </a:spcBef>
              </a:pPr>
              <a:r>
                <a:rPr lang="en-US" sz="1800">
                  <a:solidFill>
                    <a:schemeClr val="bg2"/>
                  </a:solidFill>
                </a:rPr>
                <a:t>OS</a:t>
              </a:r>
            </a:p>
          </p:txBody>
        </p:sp>
        <p:sp>
          <p:nvSpPr>
            <p:cNvPr id="36897" name="Line 33"/>
            <p:cNvSpPr>
              <a:spLocks noChangeShapeType="1"/>
            </p:cNvSpPr>
            <p:nvPr/>
          </p:nvSpPr>
          <p:spPr bwMode="auto">
            <a:xfrm>
              <a:off x="3650" y="3016"/>
              <a:ext cx="491" cy="0"/>
            </a:xfrm>
            <a:prstGeom prst="line">
              <a:avLst/>
            </a:prstGeom>
            <a:noFill/>
            <a:ln w="22225">
              <a:solidFill>
                <a:srgbClr val="FFFF99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368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6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368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6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368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92" grpId="0" animBg="1"/>
      <p:bldP spid="36892" grpId="1" animBg="1"/>
      <p:bldP spid="36893" grpId="0" animBg="1"/>
      <p:bldP spid="36893" grpId="1" animBg="1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3366"/>
      </a:dk1>
      <a:lt1>
        <a:srgbClr val="C0C0C0"/>
      </a:lt1>
      <a:dk2>
        <a:srgbClr val="043172"/>
      </a:dk2>
      <a:lt2>
        <a:srgbClr val="DDDDDD"/>
      </a:lt2>
      <a:accent1>
        <a:srgbClr val="FFCC66"/>
      </a:accent1>
      <a:accent2>
        <a:srgbClr val="00B000"/>
      </a:accent2>
      <a:accent3>
        <a:srgbClr val="AAADBC"/>
      </a:accent3>
      <a:accent4>
        <a:srgbClr val="A4A4A4"/>
      </a:accent4>
      <a:accent5>
        <a:srgbClr val="FFE2B8"/>
      </a:accent5>
      <a:accent6>
        <a:srgbClr val="009F00"/>
      </a:accent6>
      <a:hlink>
        <a:srgbClr val="FF3300"/>
      </a:hlink>
      <a:folHlink>
        <a:srgbClr val="FFE701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bg2"/>
          </a:solidFill>
          <a:prstDash val="solid"/>
          <a:round/>
          <a:headEnd type="triangle" w="lg" len="lg"/>
          <a:tailEnd type="triangle" w="lg" len="lg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bg2"/>
          </a:solidFill>
          <a:prstDash val="solid"/>
          <a:round/>
          <a:headEnd type="triangle" w="lg" len="lg"/>
          <a:tailEnd type="triangle" w="lg" len="lg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3366"/>
        </a:dk1>
        <a:lt1>
          <a:srgbClr val="FFFFFF"/>
        </a:lt1>
        <a:dk2>
          <a:srgbClr val="000099"/>
        </a:dk2>
        <a:lt2>
          <a:srgbClr val="DDDDDD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3366"/>
        </a:dk1>
        <a:lt1>
          <a:srgbClr val="FFFFFF"/>
        </a:lt1>
        <a:dk2>
          <a:srgbClr val="000099"/>
        </a:dk2>
        <a:lt2>
          <a:srgbClr val="C0C0C0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3366"/>
        </a:dk1>
        <a:lt1>
          <a:srgbClr val="DDDDDD"/>
        </a:lt1>
        <a:dk2>
          <a:srgbClr val="000099"/>
        </a:dk2>
        <a:lt2>
          <a:srgbClr val="C0C0C0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BDBDBD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3366"/>
        </a:dk1>
        <a:lt1>
          <a:srgbClr val="B2B2B2"/>
        </a:lt1>
        <a:dk2>
          <a:srgbClr val="000099"/>
        </a:dk2>
        <a:lt2>
          <a:srgbClr val="DDDDDD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979797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5181</TotalTime>
  <Words>1078</Words>
  <Application>Microsoft Office PowerPoint</Application>
  <PresentationFormat>On-screen Show (4:3)</PresentationFormat>
  <Paragraphs>236</Paragraphs>
  <Slides>25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8" baseType="lpstr">
      <vt:lpstr>Arial</vt:lpstr>
      <vt:lpstr>Courier New</vt:lpstr>
      <vt:lpstr>Default Design</vt:lpstr>
      <vt:lpstr>Detecting past and present intrusions through vulnerability-specific predicates</vt:lpstr>
      <vt:lpstr>Motivation</vt:lpstr>
      <vt:lpstr>Motivation</vt:lpstr>
      <vt:lpstr>Motivation</vt:lpstr>
      <vt:lpstr>Predicates</vt:lpstr>
      <vt:lpstr>An example </vt:lpstr>
      <vt:lpstr>Approach</vt:lpstr>
      <vt:lpstr>Goals</vt:lpstr>
      <vt:lpstr>Challenge #1: Where do predicates execute?</vt:lpstr>
      <vt:lpstr>IntroVirt structure</vt:lpstr>
      <vt:lpstr>Challenge #2: Semantic gap</vt:lpstr>
      <vt:lpstr>Bridging the semantic gap</vt:lpstr>
      <vt:lpstr>Challenge #3: Avoiding perturbations to target state</vt:lpstr>
      <vt:lpstr>Challenge #4: Preemptions between the predicate and the bug</vt:lpstr>
      <vt:lpstr>Predicate refresh</vt:lpstr>
      <vt:lpstr>Predicate engine functionality</vt:lpstr>
      <vt:lpstr>Predicates for applications</vt:lpstr>
      <vt:lpstr>Predicate for CAN-2003-0961</vt:lpstr>
      <vt:lpstr>“find” race condition</vt:lpstr>
      <vt:lpstr>“find” predicate</vt:lpstr>
      <vt:lpstr>Experience</vt:lpstr>
      <vt:lpstr>Usage</vt:lpstr>
      <vt:lpstr>Limitations and future work</vt:lpstr>
      <vt:lpstr>Related work</vt:lpstr>
      <vt:lpstr>Conclusions</vt:lpstr>
    </vt:vector>
  </TitlesOfParts>
  <Company>University of Michigan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Detecting past and present intrusions through vulnerability-specific predicates</dc:title>
  <dc:creator>ashjoshi</dc:creator>
  <cp:lastModifiedBy>Christos Papadopoulos</cp:lastModifiedBy>
  <cp:revision>145</cp:revision>
  <dcterms:created xsi:type="dcterms:W3CDTF">2005-09-15T18:45:17Z</dcterms:created>
  <dcterms:modified xsi:type="dcterms:W3CDTF">2011-04-17T21:55:56Z</dcterms:modified>
</cp:coreProperties>
</file>