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59" r:id="rId4"/>
    <p:sldId id="260" r:id="rId5"/>
    <p:sldId id="261" r:id="rId6"/>
    <p:sldId id="283" r:id="rId7"/>
    <p:sldId id="262" r:id="rId8"/>
    <p:sldId id="263" r:id="rId9"/>
    <p:sldId id="264" r:id="rId10"/>
    <p:sldId id="265" r:id="rId11"/>
    <p:sldId id="267" r:id="rId12"/>
    <p:sldId id="268" r:id="rId13"/>
    <p:sldId id="266" r:id="rId14"/>
    <p:sldId id="270" r:id="rId15"/>
    <p:sldId id="284" r:id="rId16"/>
    <p:sldId id="272" r:id="rId17"/>
    <p:sldId id="273" r:id="rId18"/>
    <p:sldId id="274" r:id="rId19"/>
    <p:sldId id="276" r:id="rId20"/>
    <p:sldId id="277" r:id="rId21"/>
    <p:sldId id="278" r:id="rId22"/>
    <p:sldId id="269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478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478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E30B244-1E0A-47A6-BA45-83DE50C3E28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467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467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67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467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2CF53C-D636-46B0-B99D-4D66D629E0A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20582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0582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0583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378038B-A0CB-412A-8196-3E98CACADAE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5831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832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F34E2A-EF74-4F72-BB39-88B1D3E8DA2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E711B-6947-4327-950F-A925472BB46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CAB6D9-A221-422B-86AB-C92F3D9EF3B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D72653-7985-4281-A642-EE368FD50D6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35D163-1920-4CE8-80B0-948AC3698C0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BD1E12-2BD0-4345-8476-BEDEFF1AC64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12A522-0233-4653-887B-76A64760E8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BEE7B7-E3F1-40C4-B198-4CA663D71CB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55F59D-9988-4534-AE6E-C1B19A5CCFA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5BFC7-80C3-427C-89C9-4E06A001AAA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48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2048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2048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8BBB0C6A-D2ED-4486-980E-75B9911A359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4807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4808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b="1" dirty="0"/>
              <a:t>Dynamic Taint Analysis for Automatic Detection, Analysis, and Signature Generation of Exploits on Commodity Software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1800" dirty="0"/>
              <a:t>Paper by: James Newsome and Dawn Song</a:t>
            </a:r>
          </a:p>
          <a:p>
            <a:pPr>
              <a:lnSpc>
                <a:spcPct val="90000"/>
              </a:lnSpc>
            </a:pPr>
            <a:r>
              <a:rPr lang="en-US" sz="1400" dirty="0"/>
              <a:t>Network and Distributed Systems Security Symposium (NDSS), Feb 2005.</a:t>
            </a:r>
            <a:r>
              <a:rPr lang="en-US" sz="2400" dirty="0"/>
              <a:t> 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000" dirty="0" smtClean="0"/>
              <a:t>CS451 Spring 2011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Instructor: Christos Papadopoulos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Original slides by </a:t>
            </a:r>
            <a:r>
              <a:rPr lang="en-US" sz="2000" dirty="0" err="1"/>
              <a:t>Devendra</a:t>
            </a:r>
            <a:r>
              <a:rPr lang="en-US" sz="2000" dirty="0"/>
              <a:t> </a:t>
            </a:r>
            <a:r>
              <a:rPr lang="en-US" sz="2000" dirty="0" err="1" smtClean="0"/>
              <a:t>Salvi</a:t>
            </a:r>
            <a:r>
              <a:rPr lang="en-US" sz="2000" dirty="0" smtClean="0"/>
              <a:t> (2007)</a:t>
            </a:r>
            <a:endParaRPr lang="en-US" sz="1600" dirty="0"/>
          </a:p>
          <a:p>
            <a:pPr>
              <a:lnSpc>
                <a:spcPct val="90000"/>
              </a:lnSpc>
            </a:pPr>
            <a:endParaRPr lang="en-US" sz="1600" dirty="0"/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TaintAssert</a:t>
            </a:r>
            <a:endParaRPr lang="en-US" dirty="0"/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pPr lvl="1"/>
            <a:r>
              <a:rPr lang="en-US" dirty="0" smtClean="0"/>
              <a:t>Checks </a:t>
            </a:r>
            <a:r>
              <a:rPr lang="en-US" dirty="0"/>
              <a:t>whether tainted data is used in ways that its policy defines as </a:t>
            </a:r>
            <a:r>
              <a:rPr lang="en-US" dirty="0" smtClean="0"/>
              <a:t>illegitimate</a:t>
            </a:r>
            <a:endParaRPr lang="en-US" dirty="0"/>
          </a:p>
          <a:p>
            <a:pPr lvl="1">
              <a:buFont typeface="Wingdings" pitchFamily="2" charset="2"/>
              <a:buNone/>
            </a:pPr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260100" name="Rectangle 4"/>
          <p:cNvSpPr>
            <a:spLocks noChangeArrowheads="1"/>
          </p:cNvSpPr>
          <p:nvPr/>
        </p:nvSpPr>
        <p:spPr bwMode="auto">
          <a:xfrm>
            <a:off x="838200" y="5029200"/>
            <a:ext cx="2819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Memory is mapped to TDS</a:t>
            </a:r>
          </a:p>
        </p:txBody>
      </p:sp>
      <p:sp>
        <p:nvSpPr>
          <p:cNvPr id="260101" name="Rectangle 5"/>
          <p:cNvSpPr>
            <a:spLocks noChangeArrowheads="1"/>
          </p:cNvSpPr>
          <p:nvPr/>
        </p:nvSpPr>
        <p:spPr bwMode="auto">
          <a:xfrm>
            <a:off x="4038600" y="5029200"/>
            <a:ext cx="2819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Operand is mapped to TDS</a:t>
            </a:r>
          </a:p>
        </p:txBody>
      </p:sp>
      <p:sp>
        <p:nvSpPr>
          <p:cNvPr id="260102" name="Line 6"/>
          <p:cNvSpPr>
            <a:spLocks noChangeShapeType="1"/>
          </p:cNvSpPr>
          <p:nvPr/>
        </p:nvSpPr>
        <p:spPr bwMode="auto">
          <a:xfrm>
            <a:off x="3657600" y="5257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0103" name="Text Box 7"/>
          <p:cNvSpPr txBox="1">
            <a:spLocks noChangeArrowheads="1"/>
          </p:cNvSpPr>
          <p:nvPr/>
        </p:nvSpPr>
        <p:spPr bwMode="auto">
          <a:xfrm>
            <a:off x="7391400" y="5029200"/>
            <a:ext cx="1390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vulnerability</a:t>
            </a:r>
          </a:p>
        </p:txBody>
      </p:sp>
      <p:sp>
        <p:nvSpPr>
          <p:cNvPr id="260104" name="Line 8"/>
          <p:cNvSpPr>
            <a:spLocks noChangeShapeType="1"/>
          </p:cNvSpPr>
          <p:nvPr/>
        </p:nvSpPr>
        <p:spPr bwMode="auto">
          <a:xfrm flipH="1">
            <a:off x="6858000" y="5257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Exploit Analyzer</a:t>
            </a:r>
            <a:endParaRPr lang="en-US" dirty="0"/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 smtClean="0"/>
              <a:t>Provides </a:t>
            </a:r>
            <a:r>
              <a:rPr lang="en-US" dirty="0"/>
              <a:t>useful information about how the exploit happened, and what the exploit attempts to </a:t>
            </a:r>
            <a:r>
              <a:rPr lang="en-US" dirty="0" smtClean="0"/>
              <a:t>do</a:t>
            </a:r>
          </a:p>
          <a:p>
            <a:pPr lvl="1"/>
            <a:r>
              <a:rPr lang="en-US" dirty="0" smtClean="0"/>
              <a:t>Useful to generate exploit fingerprints</a:t>
            </a:r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</p:txBody>
      </p:sp>
      <p:sp>
        <p:nvSpPr>
          <p:cNvPr id="262148" name="Rectangle 4"/>
          <p:cNvSpPr>
            <a:spLocks noChangeArrowheads="1"/>
          </p:cNvSpPr>
          <p:nvPr/>
        </p:nvSpPr>
        <p:spPr bwMode="auto">
          <a:xfrm>
            <a:off x="838200" y="5029200"/>
            <a:ext cx="2819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Memory is mapped to TDS</a:t>
            </a:r>
          </a:p>
        </p:txBody>
      </p:sp>
      <p:sp>
        <p:nvSpPr>
          <p:cNvPr id="262149" name="Rectangle 5"/>
          <p:cNvSpPr>
            <a:spLocks noChangeArrowheads="1"/>
          </p:cNvSpPr>
          <p:nvPr/>
        </p:nvSpPr>
        <p:spPr bwMode="auto">
          <a:xfrm>
            <a:off x="4038600" y="5029200"/>
            <a:ext cx="2819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Operand is mapped to TDS</a:t>
            </a:r>
          </a:p>
        </p:txBody>
      </p:sp>
      <p:sp>
        <p:nvSpPr>
          <p:cNvPr id="262150" name="Line 6"/>
          <p:cNvSpPr>
            <a:spLocks noChangeShapeType="1"/>
          </p:cNvSpPr>
          <p:nvPr/>
        </p:nvSpPr>
        <p:spPr bwMode="auto">
          <a:xfrm>
            <a:off x="3657600" y="5257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2151" name="Text Box 7"/>
          <p:cNvSpPr txBox="1">
            <a:spLocks noChangeArrowheads="1"/>
          </p:cNvSpPr>
          <p:nvPr/>
        </p:nvSpPr>
        <p:spPr bwMode="auto">
          <a:xfrm>
            <a:off x="7391400" y="5029200"/>
            <a:ext cx="1390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vulnerability</a:t>
            </a:r>
          </a:p>
        </p:txBody>
      </p:sp>
      <p:sp>
        <p:nvSpPr>
          <p:cNvPr id="262152" name="Line 8"/>
          <p:cNvSpPr>
            <a:spLocks noChangeShapeType="1"/>
          </p:cNvSpPr>
          <p:nvPr/>
        </p:nvSpPr>
        <p:spPr bwMode="auto">
          <a:xfrm flipH="1">
            <a:off x="6858000" y="5257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Attacks Detected by </a:t>
            </a:r>
            <a:r>
              <a:rPr lang="en-US" sz="4400" dirty="0" err="1" smtClean="0"/>
              <a:t>TaintCheck</a:t>
            </a:r>
            <a:endParaRPr lang="en-US" dirty="0"/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530725"/>
          </a:xfrm>
        </p:spPr>
        <p:txBody>
          <a:bodyPr/>
          <a:lstStyle/>
          <a:p>
            <a:r>
              <a:rPr lang="en-US" dirty="0" smtClean="0"/>
              <a:t>Overwrite </a:t>
            </a:r>
            <a:r>
              <a:rPr lang="en-US" dirty="0"/>
              <a:t>attack</a:t>
            </a:r>
          </a:p>
          <a:p>
            <a:pPr lvl="1"/>
            <a:r>
              <a:rPr lang="en-US" sz="2400" dirty="0"/>
              <a:t>jump targets (such as return addresses, function pointers, and function pointer offsets), whether altered to point to existing code (existing code attack) or injected code (code injection attack</a:t>
            </a:r>
            <a:r>
              <a:rPr lang="en-US" sz="2400" dirty="0" smtClean="0"/>
              <a:t>)</a:t>
            </a:r>
            <a:endParaRPr lang="en-US" sz="2400" dirty="0"/>
          </a:p>
          <a:p>
            <a:r>
              <a:rPr lang="en-US" dirty="0"/>
              <a:t>Format string attacks</a:t>
            </a:r>
          </a:p>
          <a:p>
            <a:pPr lvl="1"/>
            <a:r>
              <a:rPr lang="en-US" sz="2400" dirty="0"/>
              <a:t>an attacker provides a malicious format string to trick the program into leaking data or into writing an attacker-chosen value to an attacker-chosen memory address.</a:t>
            </a:r>
          </a:p>
          <a:p>
            <a:pPr lvl="1"/>
            <a:r>
              <a:rPr lang="en-US" sz="2400" dirty="0"/>
              <a:t>E.g</a:t>
            </a:r>
            <a:r>
              <a:rPr lang="en-US" sz="2400" dirty="0" smtClean="0"/>
              <a:t>., </a:t>
            </a:r>
            <a:r>
              <a:rPr lang="en-US" sz="2400" dirty="0"/>
              <a:t>use of </a:t>
            </a:r>
            <a:r>
              <a:rPr lang="en-US" sz="2400" dirty="0" smtClean="0"/>
              <a:t>%n, %s </a:t>
            </a:r>
            <a:r>
              <a:rPr lang="en-US" sz="2400" dirty="0"/>
              <a:t>and %x format </a:t>
            </a:r>
            <a:r>
              <a:rPr lang="en-US" sz="2400" dirty="0" smtClean="0"/>
              <a:t>tokens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does </a:t>
            </a:r>
            <a:r>
              <a:rPr lang="en-US" dirty="0" err="1" smtClean="0"/>
              <a:t>TaintCheck</a:t>
            </a:r>
            <a:r>
              <a:rPr lang="en-US" dirty="0" smtClean="0"/>
              <a:t> Fail?</a:t>
            </a:r>
            <a:endParaRPr lang="en-US" dirty="0"/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A </a:t>
            </a:r>
            <a:r>
              <a:rPr lang="en-US" dirty="0"/>
              <a:t>false negative occurs if an attacker can cause sensitive data to take on a value without that data becoming </a:t>
            </a:r>
            <a:r>
              <a:rPr lang="en-US" dirty="0" smtClean="0"/>
              <a:t>tainted</a:t>
            </a:r>
            <a:endParaRPr lang="en-US" dirty="0"/>
          </a:p>
          <a:p>
            <a:pPr lvl="2">
              <a:lnSpc>
                <a:spcPct val="90000"/>
              </a:lnSpc>
            </a:pPr>
            <a:r>
              <a:rPr lang="en-US" dirty="0"/>
              <a:t>E.g. if (x == 0)y = 0; else if (x == 1) y = 1; ...</a:t>
            </a:r>
          </a:p>
          <a:p>
            <a:pPr>
              <a:lnSpc>
                <a:spcPct val="90000"/>
              </a:lnSpc>
            </a:pPr>
            <a:r>
              <a:rPr lang="en-US" dirty="0"/>
              <a:t>If values are copied from hard-coded literals, rather than arithmetically derived from the </a:t>
            </a:r>
            <a:r>
              <a:rPr lang="en-US" dirty="0" smtClean="0"/>
              <a:t>input</a:t>
            </a:r>
            <a:endParaRPr lang="en-US" dirty="0"/>
          </a:p>
          <a:p>
            <a:pPr lvl="2">
              <a:lnSpc>
                <a:spcPct val="90000"/>
              </a:lnSpc>
            </a:pPr>
            <a:r>
              <a:rPr lang="en-US" dirty="0"/>
              <a:t>IIS translates ASCII input into Unicode via a table</a:t>
            </a:r>
          </a:p>
          <a:p>
            <a:pPr>
              <a:lnSpc>
                <a:spcPct val="90000"/>
              </a:lnSpc>
            </a:pPr>
            <a:r>
              <a:rPr lang="en-US" dirty="0"/>
              <a:t>If </a:t>
            </a:r>
            <a:r>
              <a:rPr lang="en-US" dirty="0" err="1"/>
              <a:t>TaintCheck</a:t>
            </a:r>
            <a:r>
              <a:rPr lang="en-US" dirty="0"/>
              <a:t> is configured to trust inputs that should not be </a:t>
            </a:r>
            <a:r>
              <a:rPr lang="en-US" dirty="0" smtClean="0"/>
              <a:t>trusted</a:t>
            </a:r>
            <a:endParaRPr lang="en-US" dirty="0"/>
          </a:p>
          <a:p>
            <a:pPr lvl="2">
              <a:lnSpc>
                <a:spcPct val="90000"/>
              </a:lnSpc>
            </a:pPr>
            <a:r>
              <a:rPr lang="en-US" dirty="0"/>
              <a:t>data from the network could be first written to a file on disk, and then read back into </a:t>
            </a:r>
            <a:r>
              <a:rPr lang="en-US" dirty="0" smtClean="0"/>
              <a:t>memory</a:t>
            </a: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does </a:t>
            </a:r>
            <a:r>
              <a:rPr lang="en-US" dirty="0" err="1" smtClean="0"/>
              <a:t>TaintCheck</a:t>
            </a:r>
            <a:r>
              <a:rPr lang="en-US" dirty="0" smtClean="0"/>
              <a:t> give a False Positive?</a:t>
            </a:r>
            <a:endParaRPr lang="en-US" dirty="0"/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TaintCheck</a:t>
            </a:r>
            <a:r>
              <a:rPr lang="en-US" dirty="0" smtClean="0"/>
              <a:t> </a:t>
            </a:r>
            <a:r>
              <a:rPr lang="en-US" dirty="0"/>
              <a:t>detects that tainted data is being used in an illegitimate way even when there is no attack taking </a:t>
            </a:r>
            <a:r>
              <a:rPr lang="en-US" dirty="0" smtClean="0"/>
              <a:t>place. Possibilities:</a:t>
            </a:r>
            <a:endParaRPr lang="en-US" dirty="0"/>
          </a:p>
          <a:p>
            <a:pPr lvl="1"/>
            <a:r>
              <a:rPr lang="en-US" dirty="0" smtClean="0"/>
              <a:t>There </a:t>
            </a:r>
            <a:r>
              <a:rPr lang="en-US" dirty="0"/>
              <a:t>are vulnerabilities in the </a:t>
            </a:r>
            <a:r>
              <a:rPr lang="en-US" dirty="0" smtClean="0"/>
              <a:t>program and need to be fixed, or</a:t>
            </a:r>
            <a:endParaRPr lang="en-US" dirty="0"/>
          </a:p>
          <a:p>
            <a:pPr lvl="1"/>
            <a:r>
              <a:rPr lang="en-US" dirty="0" smtClean="0"/>
              <a:t>The program performs sanity checks before using the data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Compatibility with Existing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Does </a:t>
            </a:r>
            <a:r>
              <a:rPr lang="en-US" dirty="0" err="1" smtClean="0"/>
              <a:t>TaintCheck</a:t>
            </a:r>
            <a:r>
              <a:rPr lang="en-US" dirty="0" smtClean="0"/>
              <a:t> raise false alerts?</a:t>
            </a:r>
          </a:p>
          <a:p>
            <a:r>
              <a:rPr lang="en-US" dirty="0" smtClean="0"/>
              <a:t>Networked programs: 158K+ DNS queries</a:t>
            </a:r>
          </a:p>
          <a:p>
            <a:pPr lvl="1"/>
            <a:r>
              <a:rPr lang="en-US" dirty="0" smtClean="0"/>
              <a:t>No false +</a:t>
            </a:r>
            <a:r>
              <a:rPr lang="en-US" dirty="0" err="1" smtClean="0"/>
              <a:t>ves</a:t>
            </a:r>
            <a:endParaRPr lang="en-US" dirty="0" smtClean="0"/>
          </a:p>
          <a:p>
            <a:r>
              <a:rPr lang="en-US" dirty="0" smtClean="0"/>
              <a:t>All (!!) client and non-network programs (tainted data is </a:t>
            </a:r>
            <a:r>
              <a:rPr lang="en-US" dirty="0" err="1" smtClean="0"/>
              <a:t>stdin</a:t>
            </a:r>
            <a:r>
              <a:rPr lang="en-US" dirty="0" smtClean="0"/>
              <a:t>):</a:t>
            </a:r>
          </a:p>
          <a:p>
            <a:pPr lvl="1"/>
            <a:r>
              <a:rPr lang="en-US" dirty="0" smtClean="0"/>
              <a:t>Only vim and firebird caused false +</a:t>
            </a:r>
            <a:r>
              <a:rPr lang="en-US" dirty="0" err="1" smtClean="0"/>
              <a:t>ves</a:t>
            </a:r>
            <a:r>
              <a:rPr lang="en-US" dirty="0" smtClean="0"/>
              <a:t> (data from </a:t>
            </a:r>
            <a:r>
              <a:rPr lang="en-US" dirty="0" err="1" smtClean="0"/>
              <a:t>config</a:t>
            </a:r>
            <a:r>
              <a:rPr lang="en-US" dirty="0" smtClean="0"/>
              <a:t> files used as offset to jump address)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Detection: Synthetic + Actual Exploits</a:t>
            </a:r>
            <a:endParaRPr lang="en-US" dirty="0"/>
          </a:p>
        </p:txBody>
      </p:sp>
      <p:pic>
        <p:nvPicPr>
          <p:cNvPr id="267268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09600" y="1905000"/>
            <a:ext cx="7848600" cy="25908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Evaluation – CPU Bound Process</a:t>
            </a:r>
            <a:endParaRPr lang="en-US" dirty="0"/>
          </a:p>
        </p:txBody>
      </p:sp>
      <p:sp>
        <p:nvSpPr>
          <p:cNvPr id="268292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Hardware: 2.00 </a:t>
            </a:r>
            <a:r>
              <a:rPr lang="en-US" dirty="0"/>
              <a:t>GHz Pentium 4, </a:t>
            </a:r>
            <a:r>
              <a:rPr lang="en-US" dirty="0" smtClean="0"/>
              <a:t>512 </a:t>
            </a:r>
            <a:r>
              <a:rPr lang="en-US" dirty="0"/>
              <a:t>MB </a:t>
            </a:r>
            <a:r>
              <a:rPr lang="en-US" dirty="0" smtClean="0"/>
              <a:t>RAM</a:t>
            </a:r>
            <a:r>
              <a:rPr lang="en-US" dirty="0"/>
              <a:t>, </a:t>
            </a:r>
            <a:r>
              <a:rPr lang="en-US" dirty="0" err="1" smtClean="0"/>
              <a:t>RedHat</a:t>
            </a:r>
            <a:r>
              <a:rPr lang="en-US" dirty="0" smtClean="0"/>
              <a:t> 8.0</a:t>
            </a:r>
          </a:p>
          <a:p>
            <a:r>
              <a:rPr lang="en-US" dirty="0" smtClean="0"/>
              <a:t>Application: bzip2(15mb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Normal runtime 8.2s</a:t>
            </a:r>
          </a:p>
          <a:p>
            <a:pPr lvl="1"/>
            <a:r>
              <a:rPr lang="en-US" dirty="0" err="1"/>
              <a:t>Valgrind</a:t>
            </a:r>
            <a:r>
              <a:rPr lang="en-US" dirty="0"/>
              <a:t> </a:t>
            </a:r>
            <a:r>
              <a:rPr lang="en-US" dirty="0" err="1"/>
              <a:t>nullgrind</a:t>
            </a:r>
            <a:r>
              <a:rPr lang="en-US" dirty="0"/>
              <a:t> skin </a:t>
            </a:r>
            <a:r>
              <a:rPr lang="en-US" dirty="0" smtClean="0"/>
              <a:t>runtime: 25.6s </a:t>
            </a:r>
            <a:r>
              <a:rPr lang="en-US" dirty="0"/>
              <a:t>(</a:t>
            </a:r>
            <a:r>
              <a:rPr lang="en-US" dirty="0" smtClean="0"/>
              <a:t>3.1x)</a:t>
            </a:r>
            <a:endParaRPr lang="en-US" dirty="0"/>
          </a:p>
          <a:p>
            <a:pPr lvl="1"/>
            <a:r>
              <a:rPr lang="en-US" dirty="0" err="1"/>
              <a:t>Memcheck</a:t>
            </a:r>
            <a:r>
              <a:rPr lang="en-US" dirty="0"/>
              <a:t> </a:t>
            </a:r>
            <a:r>
              <a:rPr lang="en-US" dirty="0" smtClean="0"/>
              <a:t>runtime: 109s </a:t>
            </a:r>
            <a:r>
              <a:rPr lang="en-US" dirty="0"/>
              <a:t>(</a:t>
            </a:r>
            <a:r>
              <a:rPr lang="en-US" dirty="0" smtClean="0"/>
              <a:t>13.3x)</a:t>
            </a:r>
            <a:endParaRPr lang="en-US" dirty="0"/>
          </a:p>
          <a:p>
            <a:pPr lvl="1"/>
            <a:r>
              <a:rPr lang="en-US" dirty="0" err="1"/>
              <a:t>TaintCheck</a:t>
            </a:r>
            <a:r>
              <a:rPr lang="en-US" dirty="0"/>
              <a:t> </a:t>
            </a:r>
            <a:r>
              <a:rPr lang="en-US" dirty="0" smtClean="0"/>
              <a:t>runtime: </a:t>
            </a:r>
            <a:r>
              <a:rPr lang="en-US" dirty="0"/>
              <a:t>305s (</a:t>
            </a:r>
            <a:r>
              <a:rPr lang="en-US" dirty="0" smtClean="0"/>
              <a:t>37.2x)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Short-lived Processes</a:t>
            </a:r>
            <a:endParaRPr lang="en-US" dirty="0"/>
          </a:p>
        </p:txBody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Short processes cause </a:t>
            </a:r>
            <a:r>
              <a:rPr lang="en-US" dirty="0" err="1" smtClean="0"/>
              <a:t>TaintCheck</a:t>
            </a:r>
            <a:r>
              <a:rPr lang="en-US" dirty="0" smtClean="0"/>
              <a:t> to run repeatedly (caching helps, however)</a:t>
            </a:r>
          </a:p>
          <a:p>
            <a:r>
              <a:rPr lang="en-US" dirty="0" smtClean="0"/>
              <a:t>Application: </a:t>
            </a:r>
            <a:r>
              <a:rPr lang="en-US" dirty="0" err="1" smtClean="0"/>
              <a:t>Cfingerd</a:t>
            </a:r>
            <a:r>
              <a:rPr lang="en-US" dirty="0" smtClean="0"/>
              <a:t> </a:t>
            </a:r>
            <a:endParaRPr lang="en-US" dirty="0"/>
          </a:p>
          <a:p>
            <a:pPr lvl="2"/>
            <a:r>
              <a:rPr lang="en-US" dirty="0"/>
              <a:t>Normal </a:t>
            </a:r>
            <a:r>
              <a:rPr lang="en-US" dirty="0" smtClean="0"/>
              <a:t>runtime: 0.0222s</a:t>
            </a:r>
            <a:endParaRPr lang="en-US" dirty="0"/>
          </a:p>
          <a:p>
            <a:pPr lvl="2"/>
            <a:r>
              <a:rPr lang="en-US" dirty="0" err="1"/>
              <a:t>Valgrind</a:t>
            </a:r>
            <a:r>
              <a:rPr lang="en-US" dirty="0"/>
              <a:t> </a:t>
            </a:r>
            <a:r>
              <a:rPr lang="en-US" dirty="0" smtClean="0"/>
              <a:t>nullgrind:13x</a:t>
            </a:r>
            <a:endParaRPr lang="en-US" dirty="0"/>
          </a:p>
          <a:p>
            <a:pPr lvl="2"/>
            <a:r>
              <a:rPr lang="en-US" dirty="0" err="1"/>
              <a:t>Memcheck</a:t>
            </a:r>
            <a:r>
              <a:rPr lang="en-US" dirty="0"/>
              <a:t> </a:t>
            </a:r>
            <a:r>
              <a:rPr lang="en-US" dirty="0" smtClean="0"/>
              <a:t>: 32x</a:t>
            </a:r>
            <a:endParaRPr lang="en-US" dirty="0"/>
          </a:p>
          <a:p>
            <a:pPr lvl="2"/>
            <a:r>
              <a:rPr lang="en-US" dirty="0" smtClean="0"/>
              <a:t>TaintCheck:13x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Apache: Different Page Sizes</a:t>
            </a:r>
            <a:endParaRPr lang="en-US" dirty="0"/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more representative case, network and I/O</a:t>
            </a:r>
            <a:endParaRPr lang="en-US" dirty="0"/>
          </a:p>
          <a:p>
            <a:endParaRPr lang="en-US" dirty="0"/>
          </a:p>
        </p:txBody>
      </p:sp>
      <p:pic>
        <p:nvPicPr>
          <p:cNvPr id="27136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514600"/>
            <a:ext cx="7467600" cy="331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Motivation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Worms exploit </a:t>
            </a:r>
            <a:r>
              <a:rPr lang="en-US" dirty="0" smtClean="0"/>
              <a:t>several software vulnerabilities</a:t>
            </a:r>
          </a:p>
          <a:p>
            <a:pPr lvl="1"/>
            <a:r>
              <a:rPr lang="en-US" dirty="0" smtClean="0"/>
              <a:t>buffer overflow</a:t>
            </a:r>
          </a:p>
          <a:p>
            <a:pPr lvl="1"/>
            <a:r>
              <a:rPr lang="en-US" dirty="0" smtClean="0"/>
              <a:t>“format </a:t>
            </a:r>
            <a:r>
              <a:rPr lang="en-US" dirty="0"/>
              <a:t>string” </a:t>
            </a:r>
            <a:r>
              <a:rPr lang="en-US" dirty="0" smtClean="0"/>
              <a:t>vulnerability</a:t>
            </a:r>
            <a:endParaRPr lang="en-US" dirty="0"/>
          </a:p>
          <a:p>
            <a:r>
              <a:rPr lang="en-US" dirty="0" smtClean="0"/>
              <a:t>Attack detectors ideally should:</a:t>
            </a:r>
          </a:p>
          <a:p>
            <a:pPr lvl="1"/>
            <a:r>
              <a:rPr lang="en-US" dirty="0" smtClean="0"/>
              <a:t>Detect new attacks and detect them early</a:t>
            </a:r>
          </a:p>
          <a:p>
            <a:pPr lvl="1"/>
            <a:r>
              <a:rPr lang="en-US" dirty="0" smtClean="0"/>
              <a:t>Be easy to deploy</a:t>
            </a:r>
          </a:p>
          <a:p>
            <a:pPr lvl="1"/>
            <a:r>
              <a:rPr lang="en-US" dirty="0" smtClean="0"/>
              <a:t>Few false positives and false negatives</a:t>
            </a:r>
          </a:p>
          <a:p>
            <a:pPr lvl="1"/>
            <a:r>
              <a:rPr lang="en-US" dirty="0" smtClean="0"/>
              <a:t>Be able to automatically generate filters and sharable fingerprints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 of </a:t>
            </a:r>
            <a:r>
              <a:rPr lang="en-US" dirty="0" err="1" smtClean="0"/>
              <a:t>TaintCheck</a:t>
            </a:r>
            <a:endParaRPr lang="en-US" dirty="0"/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530725"/>
          </a:xfrm>
        </p:spPr>
        <p:txBody>
          <a:bodyPr/>
          <a:lstStyle/>
          <a:p>
            <a:r>
              <a:rPr lang="en-US" sz="2600" dirty="0" smtClean="0"/>
              <a:t>Standalone: typically not practical</a:t>
            </a:r>
          </a:p>
          <a:p>
            <a:pPr lvl="1"/>
            <a:r>
              <a:rPr lang="en-US" sz="2200" dirty="0" smtClean="0"/>
              <a:t>But maybe if you sample requests..</a:t>
            </a:r>
            <a:endParaRPr lang="en-US" sz="2200" dirty="0"/>
          </a:p>
          <a:p>
            <a:r>
              <a:rPr lang="en-US" sz="2800" dirty="0" err="1" smtClean="0"/>
              <a:t>TaintCheck</a:t>
            </a:r>
            <a:r>
              <a:rPr lang="en-US" sz="2800" dirty="0"/>
              <a:t>-</a:t>
            </a:r>
            <a:r>
              <a:rPr lang="en-US" sz="2800" dirty="0" smtClean="0"/>
              <a:t>enabled </a:t>
            </a:r>
            <a:r>
              <a:rPr lang="en-US" sz="2800" dirty="0" err="1" smtClean="0"/>
              <a:t>honeypots</a:t>
            </a:r>
            <a:endParaRPr lang="en-US" sz="2800" dirty="0"/>
          </a:p>
          <a:p>
            <a:pPr lvl="1"/>
            <a:r>
              <a:rPr lang="en-US" sz="2000" dirty="0" smtClean="0"/>
              <a:t>Monitor network services, </a:t>
            </a:r>
            <a:r>
              <a:rPr lang="en-US" sz="2000" dirty="0"/>
              <a:t>verify </a:t>
            </a:r>
            <a:r>
              <a:rPr lang="en-US" sz="2000" dirty="0" smtClean="0"/>
              <a:t>exploit </a:t>
            </a:r>
            <a:r>
              <a:rPr lang="en-US" sz="2000" dirty="0"/>
              <a:t>and provide additional information about the detected attack</a:t>
            </a:r>
          </a:p>
          <a:p>
            <a:r>
              <a:rPr lang="en-US" sz="2800" dirty="0" err="1"/>
              <a:t>TaintCheck</a:t>
            </a:r>
            <a:r>
              <a:rPr lang="en-US" sz="2800" dirty="0"/>
              <a:t> with OS randomization</a:t>
            </a:r>
          </a:p>
          <a:p>
            <a:pPr lvl="1"/>
            <a:r>
              <a:rPr lang="en-US" sz="2000" dirty="0" smtClean="0"/>
              <a:t>OS randomization causes application to </a:t>
            </a:r>
            <a:r>
              <a:rPr lang="en-US" sz="2000" dirty="0" err="1" smtClean="0"/>
              <a:t>crach</a:t>
            </a:r>
            <a:endParaRPr lang="en-US" sz="2000" dirty="0" smtClean="0"/>
          </a:p>
          <a:p>
            <a:pPr lvl="1"/>
            <a:r>
              <a:rPr lang="en-US" sz="2000" dirty="0" smtClean="0"/>
              <a:t>Use </a:t>
            </a:r>
            <a:r>
              <a:rPr lang="en-US" sz="2000" dirty="0" err="1" smtClean="0"/>
              <a:t>TaintCheck</a:t>
            </a:r>
            <a:r>
              <a:rPr lang="en-US" sz="2000" dirty="0" smtClean="0"/>
              <a:t> to identify </a:t>
            </a:r>
            <a:r>
              <a:rPr lang="en-US" sz="2000" dirty="0"/>
              <a:t>which request </a:t>
            </a:r>
            <a:r>
              <a:rPr lang="en-US" sz="2000" dirty="0" smtClean="0"/>
              <a:t>causes the crash and </a:t>
            </a:r>
            <a:r>
              <a:rPr lang="en-US" sz="2000" dirty="0"/>
              <a:t>generate signature for the attack or </a:t>
            </a:r>
            <a:r>
              <a:rPr lang="en-US" sz="2000" dirty="0" smtClean="0"/>
              <a:t>block future</a:t>
            </a:r>
            <a:endParaRPr lang="en-US" sz="2000" dirty="0"/>
          </a:p>
          <a:p>
            <a:r>
              <a:rPr lang="en-US" sz="2800" dirty="0" err="1"/>
              <a:t>TaintCheck</a:t>
            </a:r>
            <a:r>
              <a:rPr lang="en-US" sz="2800" dirty="0"/>
              <a:t> in a distributed </a:t>
            </a:r>
            <a:r>
              <a:rPr lang="en-US" sz="2800" dirty="0" smtClean="0"/>
              <a:t>environment</a:t>
            </a:r>
          </a:p>
          <a:p>
            <a:pPr lvl="1"/>
            <a:r>
              <a:rPr lang="en-US" sz="2400" dirty="0" smtClean="0"/>
              <a:t>Share signatures</a:t>
            </a:r>
            <a:endParaRPr lang="en-US" dirty="0"/>
          </a:p>
          <a:p>
            <a:pPr lvl="2">
              <a:buFont typeface="Wingdings" pitchFamily="2" charset="2"/>
              <a:buNone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Automatic Signature Generation</a:t>
            </a:r>
            <a:endParaRPr lang="en-US" dirty="0"/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5064125"/>
          </a:xfrm>
        </p:spPr>
        <p:txBody>
          <a:bodyPr/>
          <a:lstStyle/>
          <a:p>
            <a:r>
              <a:rPr lang="en-US" b="1" dirty="0"/>
              <a:t>Automatic semantic analysis based signature generation</a:t>
            </a:r>
          </a:p>
          <a:p>
            <a:pPr lvl="1"/>
            <a:r>
              <a:rPr lang="en-US" sz="1800" dirty="0" smtClean="0"/>
              <a:t>Find value used to override return address – typically fixed value in the exploit code</a:t>
            </a:r>
          </a:p>
          <a:p>
            <a:pPr lvl="1"/>
            <a:r>
              <a:rPr lang="en-US" sz="1800" dirty="0" smtClean="0"/>
              <a:t>Sometimes as little as 3 bytes! See paper for details</a:t>
            </a:r>
            <a:endParaRPr lang="en-US" sz="1800" dirty="0"/>
          </a:p>
          <a:p>
            <a:pPr lvl="1"/>
            <a:endParaRPr lang="en-US" b="1" dirty="0"/>
          </a:p>
        </p:txBody>
      </p:sp>
      <p:pic>
        <p:nvPicPr>
          <p:cNvPr id="27341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3107574"/>
            <a:ext cx="7467600" cy="359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4530725"/>
          </a:xfrm>
        </p:spPr>
        <p:txBody>
          <a:bodyPr/>
          <a:lstStyle/>
          <a:p>
            <a:r>
              <a:rPr lang="en-US" b="1" dirty="0" smtClean="0"/>
              <a:t>Interesting approach to combat exploits. Pros:</a:t>
            </a:r>
          </a:p>
          <a:p>
            <a:pPr lvl="1"/>
            <a:r>
              <a:rPr lang="en-US" b="1" dirty="0" smtClean="0"/>
              <a:t>Does </a:t>
            </a:r>
            <a:r>
              <a:rPr lang="en-US" b="1" dirty="0"/>
              <a:t>not require source code or specially compiled </a:t>
            </a:r>
            <a:r>
              <a:rPr lang="en-US" b="1" dirty="0" smtClean="0"/>
              <a:t>binaries</a:t>
            </a:r>
            <a:endParaRPr lang="en-US" b="1" dirty="0"/>
          </a:p>
          <a:p>
            <a:pPr lvl="1"/>
            <a:r>
              <a:rPr lang="en-US" b="1" dirty="0"/>
              <a:t>Reliably detects most overwrite </a:t>
            </a:r>
            <a:r>
              <a:rPr lang="en-US" b="1" dirty="0" smtClean="0"/>
              <a:t>attacks</a:t>
            </a:r>
            <a:endParaRPr lang="en-US" dirty="0"/>
          </a:p>
          <a:p>
            <a:pPr lvl="1"/>
            <a:r>
              <a:rPr lang="en-US" b="1" dirty="0"/>
              <a:t>Has no known false </a:t>
            </a:r>
            <a:r>
              <a:rPr lang="en-US" b="1" dirty="0" smtClean="0"/>
              <a:t>positives</a:t>
            </a:r>
            <a:endParaRPr lang="en-US" dirty="0"/>
          </a:p>
          <a:p>
            <a:pPr lvl="1"/>
            <a:r>
              <a:rPr lang="en-US" b="1" dirty="0" smtClean="0"/>
              <a:t>Automatic signature generation (see paper)</a:t>
            </a:r>
          </a:p>
          <a:p>
            <a:r>
              <a:rPr lang="en-US" b="1" dirty="0" smtClean="0"/>
              <a:t>Cons: Overhead!</a:t>
            </a:r>
          </a:p>
          <a:p>
            <a:pPr lvl="1"/>
            <a:r>
              <a:rPr lang="en-US" b="1" dirty="0" smtClean="0"/>
              <a:t>May get a lot better with tuning and better emulators</a:t>
            </a:r>
            <a:endParaRPr lang="en-US" dirty="0"/>
          </a:p>
          <a:p>
            <a:pPr lvl="1"/>
            <a:endParaRPr lang="en-US" dirty="0"/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Motivation (contd.)</a:t>
            </a:r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4987925"/>
          </a:xfrm>
        </p:spPr>
        <p:txBody>
          <a:bodyPr/>
          <a:lstStyle/>
          <a:p>
            <a:r>
              <a:rPr lang="en-US" sz="2800" dirty="0"/>
              <a:t>Attack detectors </a:t>
            </a:r>
            <a:r>
              <a:rPr lang="en-US" sz="2800" dirty="0" smtClean="0"/>
              <a:t>are:</a:t>
            </a:r>
            <a:endParaRPr lang="en-US" sz="2800" dirty="0"/>
          </a:p>
          <a:p>
            <a:pPr lvl="1"/>
            <a:r>
              <a:rPr lang="en-US" sz="2400" dirty="0"/>
              <a:t>Coarse grained detectors</a:t>
            </a:r>
          </a:p>
          <a:p>
            <a:pPr lvl="2"/>
            <a:r>
              <a:rPr lang="en-US" sz="2000" dirty="0"/>
              <a:t>Detect anomalous behavior </a:t>
            </a:r>
            <a:r>
              <a:rPr lang="en-US" sz="2000" dirty="0" smtClean="0"/>
              <a:t>but do </a:t>
            </a:r>
            <a:r>
              <a:rPr lang="en-US" sz="2000" dirty="0"/>
              <a:t>not provide detailed information about the </a:t>
            </a:r>
            <a:r>
              <a:rPr lang="en-US" sz="2000" dirty="0" smtClean="0"/>
              <a:t>vulnerability</a:t>
            </a:r>
          </a:p>
          <a:p>
            <a:pPr lvl="2"/>
            <a:r>
              <a:rPr lang="en-US" sz="2000" dirty="0" smtClean="0"/>
              <a:t>Scan detectors, anomaly detectors</a:t>
            </a:r>
            <a:endParaRPr lang="en-US" sz="2000" dirty="0"/>
          </a:p>
          <a:p>
            <a:pPr lvl="1"/>
            <a:r>
              <a:rPr lang="en-US" sz="2400" dirty="0"/>
              <a:t>Fine grained </a:t>
            </a:r>
            <a:r>
              <a:rPr lang="en-US" sz="2400" dirty="0" smtClean="0"/>
              <a:t>detectors are highly desirable</a:t>
            </a:r>
            <a:endParaRPr lang="en-US" sz="2400" dirty="0"/>
          </a:p>
          <a:p>
            <a:pPr lvl="2"/>
            <a:r>
              <a:rPr lang="en-US" sz="2000" dirty="0"/>
              <a:t>Detect attacks on programs vulnerabilities and hence provide detailed information about the </a:t>
            </a:r>
            <a:r>
              <a:rPr lang="en-US" sz="2000" dirty="0" smtClean="0"/>
              <a:t>attack</a:t>
            </a:r>
          </a:p>
          <a:p>
            <a:pPr lvl="2"/>
            <a:r>
              <a:rPr lang="en-US" sz="2000" dirty="0" smtClean="0"/>
              <a:t>But some require source code (</a:t>
            </a:r>
            <a:r>
              <a:rPr lang="en-US" sz="2000" i="1" dirty="0" smtClean="0"/>
              <a:t>typically not available for commercial software</a:t>
            </a:r>
            <a:r>
              <a:rPr lang="en-US" sz="2000" dirty="0" smtClean="0"/>
              <a:t>), recompilation, bounds checking, library recompilation, source code modification, etc.</a:t>
            </a:r>
          </a:p>
          <a:p>
            <a:pPr lvl="1"/>
            <a:r>
              <a:rPr lang="en-US" sz="2400" dirty="0" smtClean="0"/>
              <a:t>Other options: content-based filtering (e.g., IDS’ such as snort and Bro), but automatic signature generation is hard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TaintCheck</a:t>
            </a:r>
            <a:r>
              <a:rPr lang="en-US" dirty="0" smtClean="0"/>
              <a:t>: Basic Ideas</a:t>
            </a:r>
            <a:endParaRPr lang="en-US" dirty="0"/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>
              <a:buFont typeface="Wingdings" pitchFamily="2" charset="2"/>
              <a:buAutoNum type="arabicPeriod"/>
            </a:pPr>
            <a:r>
              <a:rPr lang="en-US" dirty="0" smtClean="0"/>
              <a:t>Program execution normally derived from trusted sources, not attacker input</a:t>
            </a:r>
          </a:p>
          <a:p>
            <a:pPr marL="571500" indent="-571500">
              <a:buFont typeface="Wingdings" pitchFamily="2" charset="2"/>
              <a:buAutoNum type="arabicPeriod"/>
            </a:pPr>
            <a:r>
              <a:rPr lang="en-US" dirty="0" smtClean="0"/>
              <a:t>Mark </a:t>
            </a:r>
            <a:r>
              <a:rPr lang="en-US" dirty="0" smtClean="0"/>
              <a:t>all input </a:t>
            </a:r>
            <a:r>
              <a:rPr lang="en-US" dirty="0"/>
              <a:t>data </a:t>
            </a:r>
            <a:r>
              <a:rPr lang="en-US" dirty="0" smtClean="0"/>
              <a:t>to the computer as </a:t>
            </a:r>
            <a:r>
              <a:rPr lang="en-US" dirty="0"/>
              <a:t>“tainted</a:t>
            </a:r>
            <a:r>
              <a:rPr lang="en-US" dirty="0" smtClean="0"/>
              <a:t>” (e.g., network, </a:t>
            </a:r>
            <a:r>
              <a:rPr lang="en-US" dirty="0" err="1" smtClean="0"/>
              <a:t>stdin</a:t>
            </a:r>
            <a:r>
              <a:rPr lang="en-US" dirty="0" smtClean="0"/>
              <a:t>, etc.)</a:t>
            </a:r>
            <a:endParaRPr lang="en-US" dirty="0"/>
          </a:p>
          <a:p>
            <a:pPr marL="571500" indent="-571500">
              <a:buFont typeface="Wingdings" pitchFamily="2" charset="2"/>
              <a:buAutoNum type="arabicPeriod"/>
            </a:pPr>
            <a:r>
              <a:rPr lang="en-US" dirty="0"/>
              <a:t>Monitor program execution </a:t>
            </a:r>
            <a:r>
              <a:rPr lang="en-US" dirty="0" smtClean="0"/>
              <a:t>and track </a:t>
            </a:r>
            <a:r>
              <a:rPr lang="en-US" dirty="0"/>
              <a:t>how tainted </a:t>
            </a:r>
            <a:r>
              <a:rPr lang="en-US" dirty="0" smtClean="0"/>
              <a:t>data propagates (follow bytes, arithmetic operations, jump addresses, etc.)</a:t>
            </a:r>
            <a:endParaRPr lang="en-US" dirty="0"/>
          </a:p>
          <a:p>
            <a:pPr marL="571500" indent="-571500">
              <a:buFont typeface="Wingdings" pitchFamily="2" charset="2"/>
              <a:buAutoNum type="arabicPeriod"/>
            </a:pPr>
            <a:r>
              <a:rPr lang="en-US" dirty="0" smtClean="0"/>
              <a:t>Detect when </a:t>
            </a:r>
            <a:r>
              <a:rPr lang="en-US" dirty="0"/>
              <a:t>tainted data is used in dangerous ways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1: Add Taint Checking code</a:t>
            </a:r>
            <a:endParaRPr lang="en-US" dirty="0"/>
          </a:p>
        </p:txBody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 err="1"/>
              <a:t>TaintCheck</a:t>
            </a:r>
            <a:r>
              <a:rPr lang="en-US" sz="1800" dirty="0"/>
              <a:t> </a:t>
            </a:r>
            <a:r>
              <a:rPr lang="en-US" sz="1800" dirty="0" smtClean="0"/>
              <a:t>first runs the code through an </a:t>
            </a:r>
            <a:r>
              <a:rPr lang="en-US" sz="1800" dirty="0"/>
              <a:t>emulation </a:t>
            </a:r>
            <a:r>
              <a:rPr lang="en-US" sz="1800" dirty="0" smtClean="0"/>
              <a:t>environment (</a:t>
            </a:r>
            <a:r>
              <a:rPr lang="en-US" sz="1800" dirty="0" err="1" smtClean="0"/>
              <a:t>Valgrind</a:t>
            </a:r>
            <a:r>
              <a:rPr lang="en-US" sz="1800" dirty="0" smtClean="0"/>
              <a:t>) and adds instructions to monitor tainted memory.</a:t>
            </a:r>
            <a:endParaRPr lang="en-US" sz="1800" dirty="0"/>
          </a:p>
          <a:p>
            <a:endParaRPr lang="en-US" sz="1800" dirty="0"/>
          </a:p>
        </p:txBody>
      </p:sp>
      <p:sp>
        <p:nvSpPr>
          <p:cNvPr id="253957" name="Rectangle 5"/>
          <p:cNvSpPr>
            <a:spLocks noChangeArrowheads="1"/>
          </p:cNvSpPr>
          <p:nvPr/>
        </p:nvSpPr>
        <p:spPr bwMode="auto">
          <a:xfrm>
            <a:off x="2286000" y="3352800"/>
            <a:ext cx="1600200" cy="129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Binary re-writer</a:t>
            </a:r>
          </a:p>
        </p:txBody>
      </p:sp>
      <p:sp>
        <p:nvSpPr>
          <p:cNvPr id="253958" name="Rectangle 6"/>
          <p:cNvSpPr>
            <a:spLocks noChangeArrowheads="1"/>
          </p:cNvSpPr>
          <p:nvPr/>
        </p:nvSpPr>
        <p:spPr bwMode="auto">
          <a:xfrm>
            <a:off x="5257800" y="3810000"/>
            <a:ext cx="13716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Taint Check</a:t>
            </a:r>
          </a:p>
        </p:txBody>
      </p:sp>
      <p:sp>
        <p:nvSpPr>
          <p:cNvPr id="253961" name="AutoShape 9"/>
          <p:cNvSpPr>
            <a:spLocks noChangeArrowheads="1"/>
          </p:cNvSpPr>
          <p:nvPr/>
        </p:nvSpPr>
        <p:spPr bwMode="auto">
          <a:xfrm>
            <a:off x="4038600" y="2971800"/>
            <a:ext cx="1752600" cy="733425"/>
          </a:xfrm>
          <a:prstGeom prst="curvedDownArrow">
            <a:avLst>
              <a:gd name="adj1" fmla="val 47792"/>
              <a:gd name="adj2" fmla="val 95584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3963" name="AutoShape 11"/>
          <p:cNvSpPr>
            <a:spLocks noChangeArrowheads="1"/>
          </p:cNvSpPr>
          <p:nvPr/>
        </p:nvSpPr>
        <p:spPr bwMode="auto">
          <a:xfrm rot="10800000">
            <a:off x="3733800" y="4800600"/>
            <a:ext cx="1752600" cy="733425"/>
          </a:xfrm>
          <a:prstGeom prst="curvedDownArrow">
            <a:avLst>
              <a:gd name="adj1" fmla="val 47792"/>
              <a:gd name="adj2" fmla="val 95584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3972" name="Line 20"/>
          <p:cNvSpPr>
            <a:spLocks noChangeShapeType="1"/>
          </p:cNvSpPr>
          <p:nvPr/>
        </p:nvSpPr>
        <p:spPr bwMode="auto">
          <a:xfrm>
            <a:off x="1600200" y="2895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973" name="Line 21"/>
          <p:cNvSpPr>
            <a:spLocks noChangeShapeType="1"/>
          </p:cNvSpPr>
          <p:nvPr/>
        </p:nvSpPr>
        <p:spPr bwMode="auto">
          <a:xfrm>
            <a:off x="1600200" y="3581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974" name="Line 22"/>
          <p:cNvSpPr>
            <a:spLocks noChangeShapeType="1"/>
          </p:cNvSpPr>
          <p:nvPr/>
        </p:nvSpPr>
        <p:spPr bwMode="auto">
          <a:xfrm flipH="1">
            <a:off x="1600200" y="4343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975" name="Line 23"/>
          <p:cNvSpPr>
            <a:spLocks noChangeShapeType="1"/>
          </p:cNvSpPr>
          <p:nvPr/>
        </p:nvSpPr>
        <p:spPr bwMode="auto">
          <a:xfrm>
            <a:off x="1600200" y="4343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978" name="Text Box 26"/>
          <p:cNvSpPr txBox="1">
            <a:spLocks noChangeArrowheads="1"/>
          </p:cNvSpPr>
          <p:nvPr/>
        </p:nvSpPr>
        <p:spPr bwMode="auto">
          <a:xfrm>
            <a:off x="1355725" y="2474913"/>
            <a:ext cx="1809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X86 instructions</a:t>
            </a:r>
          </a:p>
        </p:txBody>
      </p:sp>
      <p:sp>
        <p:nvSpPr>
          <p:cNvPr id="253979" name="Text Box 27"/>
          <p:cNvSpPr txBox="1">
            <a:spLocks noChangeArrowheads="1"/>
          </p:cNvSpPr>
          <p:nvPr/>
        </p:nvSpPr>
        <p:spPr bwMode="auto">
          <a:xfrm>
            <a:off x="4343400" y="2590800"/>
            <a:ext cx="895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UCode</a:t>
            </a:r>
          </a:p>
        </p:txBody>
      </p:sp>
      <p:sp>
        <p:nvSpPr>
          <p:cNvPr id="253980" name="Text Box 28"/>
          <p:cNvSpPr txBox="1">
            <a:spLocks noChangeArrowheads="1"/>
          </p:cNvSpPr>
          <p:nvPr/>
        </p:nvSpPr>
        <p:spPr bwMode="auto">
          <a:xfrm>
            <a:off x="4479925" y="5522913"/>
            <a:ext cx="895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UCode</a:t>
            </a:r>
          </a:p>
        </p:txBody>
      </p:sp>
      <p:sp>
        <p:nvSpPr>
          <p:cNvPr id="253981" name="Text Box 29"/>
          <p:cNvSpPr txBox="1">
            <a:spLocks noChangeArrowheads="1"/>
          </p:cNvSpPr>
          <p:nvPr/>
        </p:nvSpPr>
        <p:spPr bwMode="auto">
          <a:xfrm>
            <a:off x="1295400" y="4800600"/>
            <a:ext cx="1809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X86 instructions</a:t>
            </a:r>
          </a:p>
          <a:p>
            <a:endParaRPr lang="en-US"/>
          </a:p>
        </p:txBody>
      </p:sp>
      <p:sp>
        <p:nvSpPr>
          <p:cNvPr id="253982" name="Text Box 30"/>
          <p:cNvSpPr txBox="1">
            <a:spLocks noChangeArrowheads="1"/>
          </p:cNvSpPr>
          <p:nvPr/>
        </p:nvSpPr>
        <p:spPr bwMode="auto">
          <a:xfrm>
            <a:off x="5867400" y="5638800"/>
            <a:ext cx="2457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Dynamic taint analysis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TaintCheck</a:t>
            </a:r>
            <a:r>
              <a:rPr lang="en-US" dirty="0" smtClean="0"/>
              <a:t> Detection Modules</a:t>
            </a:r>
            <a:endParaRPr lang="en-US" dirty="0"/>
          </a:p>
        </p:txBody>
      </p:sp>
      <p:pic>
        <p:nvPicPr>
          <p:cNvPr id="4" name="Picture 3" descr="fig1.png"/>
          <p:cNvPicPr>
            <a:picLocks noChangeAspect="1"/>
          </p:cNvPicPr>
          <p:nvPr/>
        </p:nvPicPr>
        <p:blipFill>
          <a:blip r:embed="rId2"/>
          <a:srcRect l="15481" t="42222" r="15481" b="42223"/>
          <a:stretch>
            <a:fillRect/>
          </a:stretch>
        </p:blipFill>
        <p:spPr>
          <a:xfrm>
            <a:off x="696685" y="1066800"/>
            <a:ext cx="7837715" cy="2286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6200" y="3581400"/>
            <a:ext cx="898906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err="1" smtClean="0"/>
              <a:t>TaintSeed</a:t>
            </a:r>
            <a:r>
              <a:rPr lang="en-US" sz="2400" dirty="0" smtClean="0"/>
              <a:t>: Mark untrusted data as tainted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err="1" smtClean="0"/>
              <a:t>TaintTracker</a:t>
            </a:r>
            <a:r>
              <a:rPr lang="en-US" sz="2400" dirty="0" smtClean="0"/>
              <a:t>: Track each instruction, determine if result is tainted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err="1" smtClean="0"/>
              <a:t>TaintAssert</a:t>
            </a:r>
            <a:r>
              <a:rPr lang="en-US" sz="2400" dirty="0" smtClean="0"/>
              <a:t>: Check is tainted data is used dangerously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Jump addresses: function pointers or offsets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Format strings: is tainted data used as a format string </a:t>
            </a:r>
            <a:r>
              <a:rPr lang="en-US" sz="2400" dirty="0" err="1" smtClean="0"/>
              <a:t>arg</a:t>
            </a:r>
            <a:r>
              <a:rPr lang="en-US" sz="2400" dirty="0" smtClean="0"/>
              <a:t>?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System call arguments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Application or library customized checks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TaintCheck</a:t>
            </a:r>
            <a:r>
              <a:rPr lang="en-US" dirty="0" smtClean="0"/>
              <a:t> Operation</a:t>
            </a:r>
            <a:endParaRPr lang="en-US" dirty="0"/>
          </a:p>
        </p:txBody>
      </p:sp>
      <p:graphicFrame>
        <p:nvGraphicFramePr>
          <p:cNvPr id="255024" name="Group 48"/>
          <p:cNvGraphicFramePr>
            <a:graphicFrameLocks noGrp="1"/>
          </p:cNvGraphicFramePr>
          <p:nvPr>
            <p:ph sz="half" idx="1"/>
          </p:nvPr>
        </p:nvGraphicFramePr>
        <p:xfrm>
          <a:off x="457200" y="5638800"/>
          <a:ext cx="4038600" cy="492125"/>
        </p:xfrm>
        <a:graphic>
          <a:graphicData uri="http://schemas.openxmlformats.org/drawingml/2006/table">
            <a:tbl>
              <a:tblPr/>
              <a:tblGrid>
                <a:gridCol w="504825"/>
                <a:gridCol w="504825"/>
                <a:gridCol w="504825"/>
                <a:gridCol w="504825"/>
                <a:gridCol w="504825"/>
                <a:gridCol w="504825"/>
                <a:gridCol w="504825"/>
                <a:gridCol w="504825"/>
              </a:tblGrid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4983" name="Rectangle 7"/>
          <p:cNvSpPr>
            <a:spLocks noChangeArrowheads="1"/>
          </p:cNvSpPr>
          <p:nvPr/>
        </p:nvSpPr>
        <p:spPr bwMode="auto">
          <a:xfrm>
            <a:off x="1143000" y="3048000"/>
            <a:ext cx="15240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Memory byte</a:t>
            </a:r>
          </a:p>
        </p:txBody>
      </p:sp>
      <p:graphicFrame>
        <p:nvGraphicFramePr>
          <p:cNvPr id="255001" name="Group 25"/>
          <p:cNvGraphicFramePr>
            <a:graphicFrameLocks noGrp="1"/>
          </p:cNvGraphicFramePr>
          <p:nvPr/>
        </p:nvGraphicFramePr>
        <p:xfrm>
          <a:off x="990600" y="4267200"/>
          <a:ext cx="2362200" cy="487680"/>
        </p:xfrm>
        <a:graphic>
          <a:graphicData uri="http://schemas.openxmlformats.org/drawingml/2006/table">
            <a:tbl>
              <a:tblPr/>
              <a:tblGrid>
                <a:gridCol w="590550"/>
                <a:gridCol w="590550"/>
                <a:gridCol w="590550"/>
                <a:gridCol w="590550"/>
              </a:tblGrid>
              <a:tr h="182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5026" name="Text Box 50"/>
          <p:cNvSpPr txBox="1">
            <a:spLocks noChangeArrowheads="1"/>
          </p:cNvSpPr>
          <p:nvPr/>
        </p:nvSpPr>
        <p:spPr bwMode="auto">
          <a:xfrm>
            <a:off x="822325" y="4760913"/>
            <a:ext cx="1898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Shadow Memory</a:t>
            </a:r>
          </a:p>
        </p:txBody>
      </p:sp>
      <p:sp>
        <p:nvSpPr>
          <p:cNvPr id="255027" name="Text Box 51"/>
          <p:cNvSpPr txBox="1">
            <a:spLocks noChangeArrowheads="1"/>
          </p:cNvSpPr>
          <p:nvPr/>
        </p:nvSpPr>
        <p:spPr bwMode="auto">
          <a:xfrm>
            <a:off x="4572000" y="5715000"/>
            <a:ext cx="2279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Taint Data structure*</a:t>
            </a:r>
          </a:p>
        </p:txBody>
      </p:sp>
      <p:sp>
        <p:nvSpPr>
          <p:cNvPr id="255034" name="Line 58"/>
          <p:cNvSpPr>
            <a:spLocks noChangeShapeType="1"/>
          </p:cNvSpPr>
          <p:nvPr/>
        </p:nvSpPr>
        <p:spPr bwMode="auto">
          <a:xfrm>
            <a:off x="2057400" y="3962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5037" name="Rectangle 61"/>
          <p:cNvSpPr>
            <a:spLocks noChangeArrowheads="1"/>
          </p:cNvSpPr>
          <p:nvPr/>
        </p:nvSpPr>
        <p:spPr bwMode="auto">
          <a:xfrm>
            <a:off x="2819400" y="3733800"/>
            <a:ext cx="990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untainted</a:t>
            </a:r>
          </a:p>
        </p:txBody>
      </p:sp>
      <p:sp>
        <p:nvSpPr>
          <p:cNvPr id="255039" name="Rectangle 63"/>
          <p:cNvSpPr>
            <a:spLocks noChangeArrowheads="1"/>
          </p:cNvSpPr>
          <p:nvPr/>
        </p:nvSpPr>
        <p:spPr bwMode="auto">
          <a:xfrm>
            <a:off x="3429000" y="3048000"/>
            <a:ext cx="685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5040" name="Line 64"/>
          <p:cNvSpPr>
            <a:spLocks noChangeShapeType="1"/>
          </p:cNvSpPr>
          <p:nvPr/>
        </p:nvSpPr>
        <p:spPr bwMode="auto">
          <a:xfrm>
            <a:off x="2895600" y="31242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5041" name="Line 65"/>
          <p:cNvSpPr>
            <a:spLocks noChangeShapeType="1"/>
          </p:cNvSpPr>
          <p:nvPr/>
        </p:nvSpPr>
        <p:spPr bwMode="auto">
          <a:xfrm flipV="1">
            <a:off x="2895600" y="32766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5042" name="Line 66"/>
          <p:cNvSpPr>
            <a:spLocks noChangeShapeType="1"/>
          </p:cNvSpPr>
          <p:nvPr/>
        </p:nvSpPr>
        <p:spPr bwMode="auto">
          <a:xfrm>
            <a:off x="4114800" y="3200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5043" name="Line 67"/>
          <p:cNvSpPr>
            <a:spLocks noChangeShapeType="1"/>
          </p:cNvSpPr>
          <p:nvPr/>
        </p:nvSpPr>
        <p:spPr bwMode="auto">
          <a:xfrm>
            <a:off x="2743200" y="23622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5044" name="Rectangle 68"/>
          <p:cNvSpPr>
            <a:spLocks noChangeArrowheads="1"/>
          </p:cNvSpPr>
          <p:nvPr/>
        </p:nvSpPr>
        <p:spPr bwMode="auto">
          <a:xfrm>
            <a:off x="4876800" y="3048000"/>
            <a:ext cx="6858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5045" name="Line 69"/>
          <p:cNvSpPr>
            <a:spLocks noChangeShapeType="1"/>
          </p:cNvSpPr>
          <p:nvPr/>
        </p:nvSpPr>
        <p:spPr bwMode="auto">
          <a:xfrm>
            <a:off x="5715000" y="2286000"/>
            <a:ext cx="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5046" name="Line 70"/>
          <p:cNvSpPr>
            <a:spLocks noChangeShapeType="1"/>
          </p:cNvSpPr>
          <p:nvPr/>
        </p:nvSpPr>
        <p:spPr bwMode="auto">
          <a:xfrm>
            <a:off x="5791200" y="3200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5047" name="Text Box 71"/>
          <p:cNvSpPr txBox="1">
            <a:spLocks noChangeArrowheads="1"/>
          </p:cNvSpPr>
          <p:nvPr/>
        </p:nvSpPr>
        <p:spPr bwMode="auto">
          <a:xfrm>
            <a:off x="5867400" y="2895600"/>
            <a:ext cx="8794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Use as</a:t>
            </a:r>
            <a:r>
              <a:rPr lang="en-US"/>
              <a:t> </a:t>
            </a:r>
          </a:p>
        </p:txBody>
      </p:sp>
      <p:sp>
        <p:nvSpPr>
          <p:cNvPr id="255049" name="Text Box 73"/>
          <p:cNvSpPr txBox="1">
            <a:spLocks noChangeArrowheads="1"/>
          </p:cNvSpPr>
          <p:nvPr/>
        </p:nvSpPr>
        <p:spPr bwMode="auto">
          <a:xfrm>
            <a:off x="5775325" y="3260725"/>
            <a:ext cx="1098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/>
              <a:t>Fn pointer</a:t>
            </a:r>
          </a:p>
        </p:txBody>
      </p:sp>
      <p:sp>
        <p:nvSpPr>
          <p:cNvPr id="255050" name="Text Box 74"/>
          <p:cNvSpPr txBox="1">
            <a:spLocks noChangeArrowheads="1"/>
          </p:cNvSpPr>
          <p:nvPr/>
        </p:nvSpPr>
        <p:spPr bwMode="auto">
          <a:xfrm>
            <a:off x="6781800" y="2971800"/>
            <a:ext cx="1758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Attack detected</a:t>
            </a:r>
          </a:p>
        </p:txBody>
      </p:sp>
      <p:sp>
        <p:nvSpPr>
          <p:cNvPr id="255053" name="Text Box 77"/>
          <p:cNvSpPr txBox="1">
            <a:spLocks noChangeArrowheads="1"/>
          </p:cNvSpPr>
          <p:nvPr/>
        </p:nvSpPr>
        <p:spPr bwMode="auto">
          <a:xfrm>
            <a:off x="3505200" y="22098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55054" name="Text Box 78"/>
          <p:cNvSpPr txBox="1">
            <a:spLocks noChangeArrowheads="1"/>
          </p:cNvSpPr>
          <p:nvPr/>
        </p:nvSpPr>
        <p:spPr bwMode="auto">
          <a:xfrm>
            <a:off x="3276600" y="2133600"/>
            <a:ext cx="1466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TaintTracker</a:t>
            </a:r>
          </a:p>
        </p:txBody>
      </p:sp>
      <p:sp>
        <p:nvSpPr>
          <p:cNvPr id="255055" name="Text Box 79"/>
          <p:cNvSpPr txBox="1">
            <a:spLocks noChangeArrowheads="1"/>
          </p:cNvSpPr>
          <p:nvPr/>
        </p:nvSpPr>
        <p:spPr bwMode="auto">
          <a:xfrm>
            <a:off x="1219200" y="2133600"/>
            <a:ext cx="1250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Taint seed</a:t>
            </a:r>
          </a:p>
        </p:txBody>
      </p:sp>
      <p:sp>
        <p:nvSpPr>
          <p:cNvPr id="255056" name="Text Box 80"/>
          <p:cNvSpPr txBox="1">
            <a:spLocks noChangeArrowheads="1"/>
          </p:cNvSpPr>
          <p:nvPr/>
        </p:nvSpPr>
        <p:spPr bwMode="auto">
          <a:xfrm>
            <a:off x="6477000" y="2133600"/>
            <a:ext cx="1339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TaintAssert</a:t>
            </a:r>
          </a:p>
        </p:txBody>
      </p:sp>
      <p:sp>
        <p:nvSpPr>
          <p:cNvPr id="255057" name="Rectangle 81"/>
          <p:cNvSpPr>
            <a:spLocks noChangeArrowheads="1"/>
          </p:cNvSpPr>
          <p:nvPr/>
        </p:nvSpPr>
        <p:spPr bwMode="auto">
          <a:xfrm>
            <a:off x="7010400" y="1752600"/>
            <a:ext cx="19050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Exploit Analyzer</a:t>
            </a:r>
          </a:p>
        </p:txBody>
      </p:sp>
      <p:sp>
        <p:nvSpPr>
          <p:cNvPr id="255059" name="Line 83"/>
          <p:cNvSpPr>
            <a:spLocks noChangeShapeType="1"/>
          </p:cNvSpPr>
          <p:nvPr/>
        </p:nvSpPr>
        <p:spPr bwMode="auto">
          <a:xfrm flipH="1">
            <a:off x="6629400" y="1828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5060" name="Line 84"/>
          <p:cNvSpPr>
            <a:spLocks noChangeShapeType="1"/>
          </p:cNvSpPr>
          <p:nvPr/>
        </p:nvSpPr>
        <p:spPr bwMode="auto">
          <a:xfrm>
            <a:off x="6629400" y="1828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5061" name="Line 85"/>
          <p:cNvSpPr>
            <a:spLocks noChangeShapeType="1"/>
          </p:cNvSpPr>
          <p:nvPr/>
        </p:nvSpPr>
        <p:spPr bwMode="auto">
          <a:xfrm flipH="1">
            <a:off x="4495800" y="2057400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5062" name="Line 86"/>
          <p:cNvSpPr>
            <a:spLocks noChangeShapeType="1"/>
          </p:cNvSpPr>
          <p:nvPr/>
        </p:nvSpPr>
        <p:spPr bwMode="auto">
          <a:xfrm flipH="1">
            <a:off x="1905000" y="2057400"/>
            <a:ext cx="2590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5063" name="Text Box 87"/>
          <p:cNvSpPr txBox="1">
            <a:spLocks noChangeArrowheads="1"/>
          </p:cNvSpPr>
          <p:nvPr/>
        </p:nvSpPr>
        <p:spPr bwMode="auto">
          <a:xfrm>
            <a:off x="7772400" y="57912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55064" name="Text Box 88"/>
          <p:cNvSpPr txBox="1">
            <a:spLocks noChangeArrowheads="1"/>
          </p:cNvSpPr>
          <p:nvPr/>
        </p:nvSpPr>
        <p:spPr bwMode="auto">
          <a:xfrm>
            <a:off x="7543800" y="5715000"/>
            <a:ext cx="1339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TaintCheck</a:t>
            </a:r>
          </a:p>
        </p:txBody>
      </p:sp>
      <p:graphicFrame>
        <p:nvGraphicFramePr>
          <p:cNvPr id="255110" name="Group 134"/>
          <p:cNvGraphicFramePr>
            <a:graphicFrameLocks noGrp="1"/>
          </p:cNvGraphicFramePr>
          <p:nvPr>
            <p:ph sz="half" idx="2"/>
          </p:nvPr>
        </p:nvGraphicFramePr>
        <p:xfrm>
          <a:off x="4038600" y="4267200"/>
          <a:ext cx="2514600" cy="487680"/>
        </p:xfrm>
        <a:graphic>
          <a:graphicData uri="http://schemas.openxmlformats.org/drawingml/2006/table">
            <a:tbl>
              <a:tblPr/>
              <a:tblGrid>
                <a:gridCol w="628650"/>
                <a:gridCol w="628650"/>
                <a:gridCol w="628650"/>
                <a:gridCol w="62865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5106" name="Line 130"/>
          <p:cNvSpPr>
            <a:spLocks noChangeShapeType="1"/>
          </p:cNvSpPr>
          <p:nvPr/>
        </p:nvSpPr>
        <p:spPr bwMode="auto">
          <a:xfrm>
            <a:off x="5257800" y="3581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5107" name="Text Box 131"/>
          <p:cNvSpPr txBox="1">
            <a:spLocks noChangeArrowheads="1"/>
          </p:cNvSpPr>
          <p:nvPr/>
        </p:nvSpPr>
        <p:spPr bwMode="auto">
          <a:xfrm>
            <a:off x="4648200" y="4800600"/>
            <a:ext cx="1898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Shadow Memory</a:t>
            </a:r>
          </a:p>
        </p:txBody>
      </p:sp>
      <p:sp>
        <p:nvSpPr>
          <p:cNvPr id="255109" name="Line 133"/>
          <p:cNvSpPr>
            <a:spLocks noChangeShapeType="1"/>
          </p:cNvSpPr>
          <p:nvPr/>
        </p:nvSpPr>
        <p:spPr bwMode="auto">
          <a:xfrm>
            <a:off x="3048000" y="4876800"/>
            <a:ext cx="533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5111" name="Line 135"/>
          <p:cNvSpPr>
            <a:spLocks noChangeShapeType="1"/>
          </p:cNvSpPr>
          <p:nvPr/>
        </p:nvSpPr>
        <p:spPr bwMode="auto">
          <a:xfrm flipH="1">
            <a:off x="3810000" y="4876800"/>
            <a:ext cx="533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5112" name="Text Box 136"/>
          <p:cNvSpPr txBox="1">
            <a:spLocks noChangeArrowheads="1"/>
          </p:cNvSpPr>
          <p:nvPr/>
        </p:nvSpPr>
        <p:spPr bwMode="auto">
          <a:xfrm>
            <a:off x="152400" y="6259513"/>
            <a:ext cx="86106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400"/>
              <a:t>*TDS holds the system call number, a snapshot of the current stack, and a copy of the data that was written</a:t>
            </a:r>
          </a:p>
          <a:p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TaintSeed</a:t>
            </a:r>
            <a:endParaRPr lang="en-US" dirty="0"/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Marks </a:t>
            </a:r>
            <a:r>
              <a:rPr lang="en-US" dirty="0"/>
              <a:t>any data from untrusted sources as “tainted”</a:t>
            </a:r>
          </a:p>
          <a:p>
            <a:pPr lvl="1"/>
            <a:r>
              <a:rPr lang="en-US" dirty="0"/>
              <a:t>Each byte of memory has a four-byte shadow memory </a:t>
            </a:r>
            <a:r>
              <a:rPr lang="en-US" dirty="0" smtClean="0"/>
              <a:t>(</a:t>
            </a:r>
            <a:r>
              <a:rPr lang="en-US" dirty="0" err="1" smtClean="0"/>
              <a:t>ick</a:t>
            </a:r>
            <a:r>
              <a:rPr lang="en-US" dirty="0" smtClean="0"/>
              <a:t>!) that </a:t>
            </a:r>
            <a:r>
              <a:rPr lang="en-US" dirty="0"/>
              <a:t>stores a pointer to a Taint data structure if that location is </a:t>
            </a:r>
            <a:r>
              <a:rPr lang="en-US" dirty="0" smtClean="0"/>
              <a:t>tainted</a:t>
            </a:r>
          </a:p>
          <a:p>
            <a:pPr lvl="1"/>
            <a:r>
              <a:rPr lang="en-US" dirty="0" smtClean="0"/>
              <a:t>Else store a </a:t>
            </a:r>
            <a:r>
              <a:rPr lang="en-US" dirty="0"/>
              <a:t>NULL </a:t>
            </a:r>
            <a:r>
              <a:rPr lang="en-US" dirty="0" smtClean="0"/>
              <a:t>pointer</a:t>
            </a:r>
            <a:endParaRPr lang="en-US" dirty="0"/>
          </a:p>
          <a:p>
            <a:pPr lvl="2"/>
            <a:endParaRPr lang="en-US" dirty="0"/>
          </a:p>
        </p:txBody>
      </p:sp>
      <p:sp>
        <p:nvSpPr>
          <p:cNvPr id="258052" name="Rectangle 4"/>
          <p:cNvSpPr>
            <a:spLocks noChangeArrowheads="1"/>
          </p:cNvSpPr>
          <p:nvPr/>
        </p:nvSpPr>
        <p:spPr bwMode="auto">
          <a:xfrm>
            <a:off x="838200" y="5029200"/>
            <a:ext cx="2819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Memory is mapped to TDS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TaintTracker</a:t>
            </a:r>
            <a:endParaRPr lang="en-US" dirty="0"/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Tracks </a:t>
            </a:r>
            <a:r>
              <a:rPr lang="en-US" dirty="0"/>
              <a:t>each instruction that manipulates data in order to determine whether the result is tainted.</a:t>
            </a:r>
          </a:p>
          <a:p>
            <a:pPr lvl="1"/>
            <a:r>
              <a:rPr lang="en-US" dirty="0"/>
              <a:t>When the result of an instruction is tainted by one of the operands, </a:t>
            </a:r>
            <a:r>
              <a:rPr lang="en-US" dirty="0" err="1"/>
              <a:t>TaintTracker</a:t>
            </a:r>
            <a:r>
              <a:rPr lang="en-US" dirty="0"/>
              <a:t> sets the shadow memory of the result to point to the same Taint data structure as the tainted operand.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259076" name="Rectangle 4"/>
          <p:cNvSpPr>
            <a:spLocks noChangeArrowheads="1"/>
          </p:cNvSpPr>
          <p:nvPr/>
        </p:nvSpPr>
        <p:spPr bwMode="auto">
          <a:xfrm>
            <a:off x="838200" y="5029200"/>
            <a:ext cx="2819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Memory is mapped to TDS</a:t>
            </a:r>
          </a:p>
        </p:txBody>
      </p:sp>
      <p:sp>
        <p:nvSpPr>
          <p:cNvPr id="259077" name="Rectangle 5"/>
          <p:cNvSpPr>
            <a:spLocks noChangeArrowheads="1"/>
          </p:cNvSpPr>
          <p:nvPr/>
        </p:nvSpPr>
        <p:spPr bwMode="auto">
          <a:xfrm>
            <a:off x="4038600" y="5029200"/>
            <a:ext cx="2819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Result is mapped to TDS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550</TotalTime>
  <Words>1117</Words>
  <Application>Microsoft PowerPoint</Application>
  <PresentationFormat>On-screen Show (4:3)</PresentationFormat>
  <Paragraphs>149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Edge</vt:lpstr>
      <vt:lpstr>Dynamic Taint Analysis for Automatic Detection, Analysis, and Signature Generation of Exploits on Commodity Software </vt:lpstr>
      <vt:lpstr>Motivation</vt:lpstr>
      <vt:lpstr>Motivation (contd.)</vt:lpstr>
      <vt:lpstr>TaintCheck: Basic Ideas</vt:lpstr>
      <vt:lpstr>Step 1: Add Taint Checking code</vt:lpstr>
      <vt:lpstr>TaintCheck Detection Modules</vt:lpstr>
      <vt:lpstr>TaintCheck Operation</vt:lpstr>
      <vt:lpstr>TaintSeed</vt:lpstr>
      <vt:lpstr>TaintTracker</vt:lpstr>
      <vt:lpstr>TaintAssert</vt:lpstr>
      <vt:lpstr>Exploit Analyzer</vt:lpstr>
      <vt:lpstr>Attacks Detected by TaintCheck</vt:lpstr>
      <vt:lpstr>When does TaintCheck Fail?</vt:lpstr>
      <vt:lpstr>When does TaintCheck give a False Positive?</vt:lpstr>
      <vt:lpstr>Compatibility with Existing Code</vt:lpstr>
      <vt:lpstr>Attack Detection: Synthetic + Actual Exploits</vt:lpstr>
      <vt:lpstr>Performance Evaluation – CPU Bound Process</vt:lpstr>
      <vt:lpstr>Short-lived Processes</vt:lpstr>
      <vt:lpstr>Apache: Different Page Sizes</vt:lpstr>
      <vt:lpstr>Applications of TaintCheck</vt:lpstr>
      <vt:lpstr>Automatic Signature Generation</vt:lpstr>
      <vt:lpstr>Conclusions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 Taint Analysis for Automatic Detection, Analysis,and Signature Generation of Exploits on Commodity Software </dc:title>
  <dc:creator>Preferred Customer</dc:creator>
  <cp:lastModifiedBy>Christos Papadopoulos</cp:lastModifiedBy>
  <cp:revision>31</cp:revision>
  <cp:lastPrinted>1601-01-01T00:00:00Z</cp:lastPrinted>
  <dcterms:created xsi:type="dcterms:W3CDTF">2007-03-22T11:17:46Z</dcterms:created>
  <dcterms:modified xsi:type="dcterms:W3CDTF">2011-03-28T19:54:48Z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3</vt:i4>
  </property>
</Properties>
</file>