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aveat"/>
      <p:regular r:id="rId16"/>
      <p:bold r:id="rId17"/>
    </p:embeddedFont>
    <p:embeddedFont>
      <p:font typeface="Nunito"/>
      <p:regular r:id="rId18"/>
      <p:bold r:id="rId19"/>
      <p:italic r:id="rId20"/>
      <p:boldItalic r:id="rId21"/>
    </p:embeddedFont>
    <p:embeddedFont>
      <p:font typeface="Lobster"/>
      <p:regular r:id="rId22"/>
    </p:embeddedFont>
    <p:embeddedFont>
      <p:font typeface="Pacifico"/>
      <p:regular r:id="rId23"/>
    </p:embeddedFont>
    <p:embeddedFont>
      <p:font typeface="Abel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22" Type="http://schemas.openxmlformats.org/officeDocument/2006/relationships/font" Target="fonts/Lobster-regular.fntdata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24" Type="http://schemas.openxmlformats.org/officeDocument/2006/relationships/font" Target="fonts/Abel-regular.fntdata"/><Relationship Id="rId12" Type="http://schemas.openxmlformats.org/officeDocument/2006/relationships/slide" Target="slides/slide7.xml"/><Relationship Id="rId23" Type="http://schemas.openxmlformats.org/officeDocument/2006/relationships/font" Target="fonts/Pacific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bold.fntdata"/><Relationship Id="rId16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0f36b8ac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0f36b8ac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8f043dc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8f043dc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Describe why the problem you have chosen matters; how this plays a role in our daily lives, etc.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70f36b8ac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70f36b8ac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8f043dc9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8f043dc9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70f36b8a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70f36b8a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70f36b8a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70f36b8a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70f36b8ac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70f36b8ac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70f36b8ac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70f36b8ac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70f36b8ac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70f36b8ac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197000" y="1440900"/>
            <a:ext cx="6750000" cy="8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Let’s Vacation</a:t>
            </a:r>
            <a:endParaRPr sz="720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248900" y="2692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Aislinn Jeske, Caleb Carlson, Cassidy Skorczewski</a:t>
            </a:r>
            <a:endParaRPr sz="3000"/>
          </a:p>
        </p:txBody>
      </p:sp>
      <p:sp>
        <p:nvSpPr>
          <p:cNvPr id="130" name="Google Shape;130;p13"/>
          <p:cNvSpPr txBox="1"/>
          <p:nvPr/>
        </p:nvSpPr>
        <p:spPr>
          <a:xfrm>
            <a:off x="1112975" y="4075475"/>
            <a:ext cx="70977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CS455: Introduction to Distributed Systems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Computer Science Department, Colorado State University</a:t>
            </a:r>
            <a:endParaRPr b="1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597825" y="470300"/>
            <a:ext cx="81303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Insights and Conclusions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819150" y="1210450"/>
            <a:ext cx="7505700" cy="29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Reduces amount of time spent planning a vacation by filtering destinations outside of the user’s budget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Brings destinations to light that would have been overlooked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Increases tourism in less-popular areas?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More work can be done to personalize destination recommendations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Further improvements could be made to remove outliers from pricing data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433325" y="385650"/>
            <a:ext cx="63669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Background Information : Given a budget, where in the world can I travel?</a:t>
            </a:r>
            <a:endParaRPr sz="3600">
              <a:solidFill>
                <a:schemeClr val="accent1"/>
              </a:solidFill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18660" l="0" r="0" t="13113"/>
          <a:stretch/>
        </p:blipFill>
        <p:spPr>
          <a:xfrm>
            <a:off x="597925" y="2307625"/>
            <a:ext cx="1948501" cy="23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6437" r="0" t="17668"/>
          <a:stretch/>
        </p:blipFill>
        <p:spPr>
          <a:xfrm>
            <a:off x="2546425" y="2237750"/>
            <a:ext cx="3215253" cy="212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1159" y="2488700"/>
            <a:ext cx="2829390" cy="21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1679300" y="4311575"/>
            <a:ext cx="10647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Pacifico"/>
                <a:ea typeface="Pacifico"/>
                <a:cs typeface="Pacifico"/>
                <a:sym typeface="Pacifico"/>
              </a:rPr>
              <a:t>Yosemite</a:t>
            </a:r>
            <a:endParaRPr>
              <a:solidFill>
                <a:srgbClr val="BF9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5154175" y="2196800"/>
            <a:ext cx="7233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Rome</a:t>
            </a:r>
            <a:endParaRPr b="1" i="1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5629025" y="2411950"/>
            <a:ext cx="7233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34F5C"/>
                </a:solidFill>
                <a:latin typeface="Caveat"/>
                <a:ea typeface="Caveat"/>
                <a:cs typeface="Caveat"/>
                <a:sym typeface="Caveat"/>
              </a:rPr>
              <a:t>Peru</a:t>
            </a:r>
            <a:endParaRPr b="1" sz="1800">
              <a:solidFill>
                <a:srgbClr val="134F5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4425" y="429300"/>
            <a:ext cx="1672926" cy="22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6654425" y="422025"/>
            <a:ext cx="8970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Paris</a:t>
            </a:r>
            <a:endParaRPr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597825" y="4703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Problem Characterization</a:t>
            </a:r>
            <a:endParaRPr sz="4000"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819150" y="1210450"/>
            <a:ext cx="7505700" cy="29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Planning for a trip can be overwhelming. Some of these challenges include: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Where to travel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Too much information on where to stay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Not enough information on how much it will cost once at destination</a:t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597825" y="4703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Methodology -- City Pricing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819150" y="1210450"/>
            <a:ext cx="7505700" cy="29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End goal:</a:t>
            </a:r>
            <a:r>
              <a:rPr lang="en" sz="1600"/>
              <a:t> To have an average cost-per-day for food and transportation under </a:t>
            </a:r>
            <a:r>
              <a:rPr lang="en" sz="1600"/>
              <a:t>low, mid, and high budgets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 Numbeo’s API to create our own dataset: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Send GET request for each city, get a JSON response with cost-of-living data for hundreds of items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Convert JSON object to Java object using Gson, write the fields of the object out to file in CSV format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With the CSV file from above, remove irrelevant columns from the dataframe in Spark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Map the RDD’s columns (i.e. fast food restaurant) to its average price, with the row corresponding to the city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597825" y="4703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Methodology -- Lodging Pricing</a:t>
            </a:r>
            <a:endParaRPr sz="4000"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819150" y="1210450"/>
            <a:ext cx="7505700" cy="29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End goal:</a:t>
            </a:r>
            <a:r>
              <a:rPr lang="en" sz="1600"/>
              <a:t> </a:t>
            </a:r>
            <a:r>
              <a:rPr lang="en" sz="1600"/>
              <a:t>To have an average cost-per-day lodging and the fees associated with the lodging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 publicly available Airbnb data from 91 cities around the world: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Remove badly formatted entries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Extract housing, pricing, location, and fee data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Group houses by city and budget level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Calculate average costs and fees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597825" y="470300"/>
            <a:ext cx="81303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Methodology -- </a:t>
            </a:r>
            <a:r>
              <a:rPr lang="en" sz="4000">
                <a:solidFill>
                  <a:schemeClr val="accent1"/>
                </a:solidFill>
              </a:rPr>
              <a:t>Data Combination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819150" y="1210450"/>
            <a:ext cx="7505700" cy="29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End goal:</a:t>
            </a:r>
            <a:r>
              <a:rPr lang="en" sz="1600"/>
              <a:t> </a:t>
            </a:r>
            <a:r>
              <a:rPr lang="en" sz="1600"/>
              <a:t>To combine the Numbeo and Airbnb average data and calculate how long someone could stay in each city with a certain budget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Filter out bad Airbnb data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Join data together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Perform calculation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525" y="3192525"/>
            <a:ext cx="5050900" cy="10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597825" y="470300"/>
            <a:ext cx="81303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Performance Benchmarks</a:t>
            </a:r>
            <a:endParaRPr sz="4000"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819150" y="1210450"/>
            <a:ext cx="7505700" cy="29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Experimental Settings include: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Ran on Linux machines in CSB120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10 machines in our Spark cluster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1.9 GB Airbnb Dataset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45 MB Numbeo Dataset</a:t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597825" y="470300"/>
            <a:ext cx="81303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Performance Benchmarks</a:t>
            </a:r>
            <a:endParaRPr sz="4000">
              <a:solidFill>
                <a:schemeClr val="accent1"/>
              </a:solidFill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 b="2985" l="1820" r="2347" t="2236"/>
          <a:stretch/>
        </p:blipFill>
        <p:spPr>
          <a:xfrm>
            <a:off x="2259625" y="1188450"/>
            <a:ext cx="4806699" cy="35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597825" y="470300"/>
            <a:ext cx="81303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Performance Benchmarks</a:t>
            </a:r>
            <a:endParaRPr sz="4000"/>
          </a:p>
        </p:txBody>
      </p:sp>
      <p:pic>
        <p:nvPicPr>
          <p:cNvPr id="186" name="Google Shape;186;p21"/>
          <p:cNvPicPr preferRelativeResize="0"/>
          <p:nvPr/>
        </p:nvPicPr>
        <p:blipFill rotWithShape="1">
          <a:blip r:embed="rId3">
            <a:alphaModFix/>
          </a:blip>
          <a:srcRect b="2985" l="1820" r="2347" t="2236"/>
          <a:stretch/>
        </p:blipFill>
        <p:spPr>
          <a:xfrm>
            <a:off x="2259625" y="1188450"/>
            <a:ext cx="4806699" cy="35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 rotWithShape="1">
          <a:blip r:embed="rId4">
            <a:alphaModFix/>
          </a:blip>
          <a:srcRect b="2963" l="1809" r="2422" t="2348"/>
          <a:stretch/>
        </p:blipFill>
        <p:spPr>
          <a:xfrm>
            <a:off x="2225950" y="1176425"/>
            <a:ext cx="4840374" cy="35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