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1"/>
  </p:notesMasterIdLst>
  <p:sldIdLst>
    <p:sldId id="281" r:id="rId2"/>
    <p:sldId id="325" r:id="rId3"/>
    <p:sldId id="306" r:id="rId4"/>
    <p:sldId id="307" r:id="rId5"/>
    <p:sldId id="308" r:id="rId6"/>
    <p:sldId id="309" r:id="rId7"/>
    <p:sldId id="312" r:id="rId8"/>
    <p:sldId id="317" r:id="rId9"/>
    <p:sldId id="293" r:id="rId10"/>
    <p:sldId id="316" r:id="rId11"/>
    <p:sldId id="318" r:id="rId12"/>
    <p:sldId id="319" r:id="rId13"/>
    <p:sldId id="314" r:id="rId14"/>
    <p:sldId id="320" r:id="rId15"/>
    <p:sldId id="321" r:id="rId16"/>
    <p:sldId id="295" r:id="rId17"/>
    <p:sldId id="322" r:id="rId18"/>
    <p:sldId id="323" r:id="rId19"/>
    <p:sldId id="324"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803C"/>
    <a:srgbClr val="FF2600"/>
    <a:srgbClr val="FF9300"/>
    <a:srgbClr val="000000"/>
    <a:srgbClr val="A8B9BB"/>
    <a:srgbClr val="CC66FF"/>
    <a:srgbClr val="FFDB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3" autoAdjust="0"/>
    <p:restoredTop sz="94593"/>
  </p:normalViewPr>
  <p:slideViewPr>
    <p:cSldViewPr>
      <p:cViewPr varScale="1">
        <p:scale>
          <a:sx n="104" d="100"/>
          <a:sy n="104" d="100"/>
        </p:scale>
        <p:origin x="936"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y,Benjamin" userId="12accc6f-d5d5-4773-a929-5f4f5530135e" providerId="ADAL" clId="{6BD4B783-D224-45DB-AD13-2F53B857FE90}"/>
    <pc:docChg chg="custSel delSld modSld">
      <pc:chgData name="Say,Benjamin" userId="12accc6f-d5d5-4773-a929-5f4f5530135e" providerId="ADAL" clId="{6BD4B783-D224-45DB-AD13-2F53B857FE90}" dt="2018-01-19T13:55:56.403" v="89" actId="5793"/>
      <pc:docMkLst>
        <pc:docMk/>
      </pc:docMkLst>
      <pc:sldChg chg="modSp">
        <pc:chgData name="Say,Benjamin" userId="12accc6f-d5d5-4773-a929-5f4f5530135e" providerId="ADAL" clId="{6BD4B783-D224-45DB-AD13-2F53B857FE90}" dt="2018-01-16T15:20:57.827" v="11" actId="20577"/>
        <pc:sldMkLst>
          <pc:docMk/>
          <pc:sldMk cId="213179404" sldId="309"/>
        </pc:sldMkLst>
        <pc:spChg chg="mod">
          <ac:chgData name="Say,Benjamin" userId="12accc6f-d5d5-4773-a929-5f4f5530135e" providerId="ADAL" clId="{6BD4B783-D224-45DB-AD13-2F53B857FE90}" dt="2018-01-16T15:20:57.827" v="11" actId="20577"/>
          <ac:spMkLst>
            <pc:docMk/>
            <pc:sldMk cId="213179404" sldId="309"/>
            <ac:spMk id="3" creationId="{00000000-0000-0000-0000-000000000000}"/>
          </ac:spMkLst>
        </pc:spChg>
      </pc:sldChg>
      <pc:sldChg chg="del">
        <pc:chgData name="Say,Benjamin" userId="12accc6f-d5d5-4773-a929-5f4f5530135e" providerId="ADAL" clId="{6BD4B783-D224-45DB-AD13-2F53B857FE90}" dt="2018-01-19T13:54:27.358" v="12" actId="2696"/>
        <pc:sldMkLst>
          <pc:docMk/>
          <pc:sldMk cId="433950205" sldId="310"/>
        </pc:sldMkLst>
      </pc:sldChg>
      <pc:sldChg chg="modSp">
        <pc:chgData name="Say,Benjamin" userId="12accc6f-d5d5-4773-a929-5f4f5530135e" providerId="ADAL" clId="{6BD4B783-D224-45DB-AD13-2F53B857FE90}" dt="2018-01-19T13:55:56.403" v="89" actId="5793"/>
        <pc:sldMkLst>
          <pc:docMk/>
          <pc:sldMk cId="814759729" sldId="312"/>
        </pc:sldMkLst>
        <pc:spChg chg="mod">
          <ac:chgData name="Say,Benjamin" userId="12accc6f-d5d5-4773-a929-5f4f5530135e" providerId="ADAL" clId="{6BD4B783-D224-45DB-AD13-2F53B857FE90}" dt="2018-01-19T13:55:56.403" v="89" actId="5793"/>
          <ac:spMkLst>
            <pc:docMk/>
            <pc:sldMk cId="814759729" sldId="31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31750B-5A3E-2E42-B310-F4F03C28AB2D}" type="slidenum">
              <a:rPr lang="en-US"/>
              <a:pPr/>
              <a:t>‹#›</a:t>
            </a:fld>
            <a:endParaRPr lang="en-US"/>
          </a:p>
        </p:txBody>
      </p:sp>
    </p:spTree>
    <p:extLst>
      <p:ext uri="{BB962C8B-B14F-4D97-AF65-F5344CB8AC3E}">
        <p14:creationId xmlns:p14="http://schemas.microsoft.com/office/powerpoint/2010/main" val="1164649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ED43B4F5-CB3E-5A45-9CFE-A9B97FB18E30}" type="slidenum">
              <a:rPr lang="en-US" sz="1200"/>
              <a:pPr/>
              <a:t>1</a:t>
            </a:fld>
            <a:endParaRPr lang="en-US" sz="1200"/>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3894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1750B-5A3E-2E42-B310-F4F03C28AB2D}" type="slidenum">
              <a:rPr lang="en-US" smtClean="0"/>
              <a:pPr/>
              <a:t>4</a:t>
            </a:fld>
            <a:endParaRPr lang="en-US"/>
          </a:p>
        </p:txBody>
      </p:sp>
    </p:spTree>
    <p:extLst>
      <p:ext uri="{BB962C8B-B14F-4D97-AF65-F5344CB8AC3E}">
        <p14:creationId xmlns:p14="http://schemas.microsoft.com/office/powerpoint/2010/main" val="84174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493C2F0B-13ED-C74F-8CB8-861954DFEFCE}" type="slidenum">
              <a:rPr lang="en-US" sz="1200"/>
              <a:pPr/>
              <a:t>16</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&lt;meta name=</a:t>
            </a:r>
            <a:r>
              <a:rPr lang="ja-JP" altLang="en-US">
                <a:ea typeface="ＭＳ Ｐゴシック" charset="0"/>
                <a:cs typeface="ＭＳ Ｐゴシック" charset="0"/>
              </a:rPr>
              <a:t>“</a:t>
            </a:r>
            <a:r>
              <a:rPr lang="en-US">
                <a:ea typeface="ＭＳ Ｐゴシック" charset="0"/>
                <a:cs typeface="ＭＳ Ｐゴシック" charset="0"/>
              </a:rPr>
              <a:t>robots</a:t>
            </a:r>
            <a:r>
              <a:rPr lang="ja-JP" altLang="en-US">
                <a:ea typeface="ＭＳ Ｐゴシック" charset="0"/>
                <a:cs typeface="ＭＳ Ｐゴシック" charset="0"/>
              </a:rPr>
              <a:t>”</a:t>
            </a:r>
            <a:r>
              <a:rPr lang="en-US">
                <a:ea typeface="ＭＳ Ｐゴシック" charset="0"/>
                <a:cs typeface="ＭＳ Ｐゴシック" charset="0"/>
              </a:rPr>
              <a:t> content=</a:t>
            </a:r>
            <a:r>
              <a:rPr lang="ja-JP" altLang="en-US">
                <a:ea typeface="ＭＳ Ｐゴシック" charset="0"/>
                <a:cs typeface="ＭＳ Ｐゴシック" charset="0"/>
              </a:rPr>
              <a:t>“</a:t>
            </a:r>
            <a:r>
              <a:rPr lang="en-US">
                <a:ea typeface="ＭＳ Ｐゴシック" charset="0"/>
                <a:cs typeface="ＭＳ Ｐゴシック" charset="0"/>
              </a:rPr>
              <a:t>noindex</a:t>
            </a:r>
            <a:r>
              <a:rPr lang="ja-JP" altLang="en-US">
                <a:ea typeface="ＭＳ Ｐゴシック" charset="0"/>
                <a:cs typeface="ＭＳ Ｐゴシック" charset="0"/>
              </a:rPr>
              <a:t>”</a:t>
            </a:r>
            <a:r>
              <a:rPr lang="en-US">
                <a:ea typeface="ＭＳ Ｐゴシック" charset="0"/>
                <a:cs typeface="ＭＳ Ｐゴシック" charset="0"/>
              </a:rPr>
              <a:t>/&gt; &lt;meta andmore/&gt; - used for things like semantics Keywords useless according to google</a:t>
            </a:r>
          </a:p>
          <a:p>
            <a:pPr eaLnBrk="1" hangingPunct="1"/>
            <a:r>
              <a:rPr lang="en-US">
                <a:ea typeface="ＭＳ Ｐゴシック" charset="0"/>
                <a:cs typeface="ＭＳ Ｐゴシック" charset="0"/>
              </a:rPr>
              <a:t>Alt tags and external and internal referral links seem to be the most important</a:t>
            </a:r>
          </a:p>
        </p:txBody>
      </p:sp>
    </p:spTree>
    <p:extLst>
      <p:ext uri="{BB962C8B-B14F-4D97-AF65-F5344CB8AC3E}">
        <p14:creationId xmlns:p14="http://schemas.microsoft.com/office/powerpoint/2010/main" val="213419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a:effectLst>
            <a:outerShdw blurRad="38100" dist="38099" dir="2700000" algn="ctr" rotWithShape="0">
              <a:srgbClr val="000000">
                <a:alpha val="99962"/>
              </a:srgbClr>
            </a:outerShdw>
          </a:effectLst>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a:effectLst>
            <a:outerShdw blurRad="38100" dist="38099" dir="2700000" algn="ctr" rotWithShape="0">
              <a:srgbClr val="000000">
                <a:alpha val="99962"/>
              </a:srgbClr>
            </a:outerShdw>
          </a:effectLst>
        </p:spPr>
        <p:txBody>
          <a:bodyPr/>
          <a:lstStyle>
            <a:lvl1pPr marL="0" indent="0" algn="ctr">
              <a:buFont typeface="Wingdings" charset="2"/>
              <a:buNone/>
              <a:defRPr sz="2800"/>
            </a:lvl1pPr>
          </a:lstStyle>
          <a:p>
            <a:r>
              <a:rPr lang="en-US"/>
              <a:t>Click to edit Master subtitle style</a:t>
            </a:r>
          </a:p>
        </p:txBody>
      </p:sp>
    </p:spTree>
    <p:extLst>
      <p:ext uri="{BB962C8B-B14F-4D97-AF65-F5344CB8AC3E}">
        <p14:creationId xmlns:p14="http://schemas.microsoft.com/office/powerpoint/2010/main" val="356350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2"/>
          </p:nvPr>
        </p:nvSpPr>
        <p:spPr bwMode="auto">
          <a:xfrm>
            <a:off x="76200" y="6492874"/>
            <a:ext cx="1066800" cy="365125"/>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lvl1pPr>
              <a:defRPr sz="1000">
                <a:solidFill>
                  <a:srgbClr val="A8B9BB"/>
                </a:solidFill>
              </a:defRPr>
            </a:lvl1pPr>
          </a:lstStyle>
          <a:p>
            <a:fld id="{BEA37DDB-36AC-FD46-A2B5-050248392219}" type="datetime1">
              <a:rPr lang="en-US" smtClean="0"/>
              <a:t>1/19/2018</a:t>
            </a:fld>
            <a:endParaRPr lang="en-US" dirty="0"/>
          </a:p>
        </p:txBody>
      </p:sp>
      <p:sp>
        <p:nvSpPr>
          <p:cNvPr id="5" name="Rectangle 6"/>
          <p:cNvSpPr>
            <a:spLocks noGrp="1" noChangeArrowheads="1"/>
          </p:cNvSpPr>
          <p:nvPr>
            <p:ph type="sldNum" sz="quarter" idx="4"/>
          </p:nvPr>
        </p:nvSpPr>
        <p:spPr bwMode="auto">
          <a:xfrm>
            <a:off x="8077200" y="6492874"/>
            <a:ext cx="990600" cy="358776"/>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lvl1pPr algn="r">
              <a:defRPr sz="1000">
                <a:solidFill>
                  <a:schemeClr val="folHlink"/>
                </a:solidFill>
              </a:defRPr>
            </a:lvl1pPr>
          </a:lstStyle>
          <a:p>
            <a:r>
              <a:rPr lang="en-US"/>
              <a:t>Slide </a:t>
            </a:r>
            <a:fld id="{EFDB90E0-109D-6646-851E-B47DF95D977E}" type="slidenum">
              <a:rPr lang="en-US" smtClean="0"/>
              <a:pPr/>
              <a:t>‹#›</a:t>
            </a:fld>
            <a:endParaRPr lang="en-US"/>
          </a:p>
        </p:txBody>
      </p:sp>
      <p:sp>
        <p:nvSpPr>
          <p:cNvPr id="6" name="Footer Placeholder 1"/>
          <p:cNvSpPr>
            <a:spLocks noGrp="1"/>
          </p:cNvSpPr>
          <p:nvPr>
            <p:ph type="ftr" sz="quarter" idx="3"/>
          </p:nvPr>
        </p:nvSpPr>
        <p:spPr>
          <a:xfrm>
            <a:off x="1143000" y="6492875"/>
            <a:ext cx="6858000" cy="365125"/>
          </a:xfrm>
          <a:prstGeom prst="rect">
            <a:avLst/>
          </a:prstGeom>
        </p:spPr>
        <p:txBody>
          <a:bodyPr vert="horz" lIns="91440" tIns="45720" rIns="91440" bIns="45720" rtlCol="0" anchor="b"/>
          <a:lstStyle>
            <a:lvl1pPr algn="ctr">
              <a:defRPr sz="1000">
                <a:solidFill>
                  <a:srgbClr val="A8B9BB"/>
                </a:solidFill>
              </a:defRPr>
            </a:lvl1pPr>
          </a:lstStyle>
          <a:p>
            <a:r>
              <a:rPr lang="en-US"/>
              <a:t>CSU CT 310 Web Development ©Ross Beveridge &amp; Jamie Ruiz</a:t>
            </a:r>
            <a:endParaRPr lang="en-US" dirty="0"/>
          </a:p>
        </p:txBody>
      </p:sp>
    </p:spTree>
    <p:extLst>
      <p:ext uri="{BB962C8B-B14F-4D97-AF65-F5344CB8AC3E}">
        <p14:creationId xmlns:p14="http://schemas.microsoft.com/office/powerpoint/2010/main" val="78161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68BE6AC-66CB-B94B-B201-03AC6BDCBE80}" type="datetime1">
              <a:rPr lang="en-US" smtClean="0"/>
              <a:t>1/19/2018</a:t>
            </a:fld>
            <a:endParaRPr lang="en-US"/>
          </a:p>
        </p:txBody>
      </p:sp>
      <p:sp>
        <p:nvSpPr>
          <p:cNvPr id="5" name="Rectangle 6"/>
          <p:cNvSpPr>
            <a:spLocks noGrp="1" noChangeArrowheads="1"/>
          </p:cNvSpPr>
          <p:nvPr>
            <p:ph type="sldNum" sz="quarter" idx="12"/>
          </p:nvPr>
        </p:nvSpPr>
        <p:spPr>
          <a:ln/>
        </p:spPr>
        <p:txBody>
          <a:bodyPr/>
          <a:lstStyle>
            <a:lvl1pPr>
              <a:defRPr/>
            </a:lvl1pPr>
          </a:lstStyle>
          <a:p>
            <a:r>
              <a:rPr lang="en-US"/>
              <a:t>Slide </a:t>
            </a:r>
            <a:fld id="{2A77E989-7BA9-BB42-8ABA-805A613F14AF}" type="slidenum">
              <a:rPr lang="en-US"/>
              <a:pPr/>
              <a:t>‹#›</a:t>
            </a:fld>
            <a:endParaRPr lang="en-US"/>
          </a:p>
        </p:txBody>
      </p:sp>
      <p:sp>
        <p:nvSpPr>
          <p:cNvPr id="6" name="Rectangle 4"/>
          <p:cNvSpPr txBox="1">
            <a:spLocks noChangeArrowheads="1"/>
          </p:cNvSpPr>
          <p:nvPr userDrawn="1"/>
        </p:nvSpPr>
        <p:spPr bwMode="auto">
          <a:xfrm>
            <a:off x="76200" y="6492874"/>
            <a:ext cx="1066800" cy="365125"/>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A8B9BB"/>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fld id="{BA014ADE-2225-A64F-AAA8-848DD979CD39}" type="datetime1">
              <a:rPr lang="en-US" smtClean="0"/>
              <a:pPr/>
              <a:t>1/19/2018</a:t>
            </a:fld>
            <a:endParaRPr lang="en-US" dirty="0"/>
          </a:p>
        </p:txBody>
      </p:sp>
      <p:sp>
        <p:nvSpPr>
          <p:cNvPr id="7" name="Rectangle 6"/>
          <p:cNvSpPr txBox="1">
            <a:spLocks noChangeArrowheads="1"/>
          </p:cNvSpPr>
          <p:nvPr userDrawn="1"/>
        </p:nvSpPr>
        <p:spPr bwMode="auto">
          <a:xfrm>
            <a:off x="8077200" y="6492874"/>
            <a:ext cx="990600" cy="358776"/>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folHlink"/>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r>
              <a:rPr lang="en-US"/>
              <a:t>Slide </a:t>
            </a:r>
            <a:fld id="{EFDB90E0-109D-6646-851E-B47DF95D977E}" type="slidenum">
              <a:rPr lang="en-US" smtClean="0"/>
              <a:pPr/>
              <a:t>‹#›</a:t>
            </a:fld>
            <a:endParaRPr lang="en-US"/>
          </a:p>
        </p:txBody>
      </p:sp>
      <p:sp>
        <p:nvSpPr>
          <p:cNvPr id="8" name="Footer Placeholder 1"/>
          <p:cNvSpPr>
            <a:spLocks noGrp="1"/>
          </p:cNvSpPr>
          <p:nvPr>
            <p:ph type="ftr" sz="quarter" idx="3"/>
          </p:nvPr>
        </p:nvSpPr>
        <p:spPr>
          <a:xfrm>
            <a:off x="1143000" y="6492875"/>
            <a:ext cx="6858000" cy="365125"/>
          </a:xfrm>
          <a:prstGeom prst="rect">
            <a:avLst/>
          </a:prstGeom>
        </p:spPr>
        <p:txBody>
          <a:bodyPr vert="horz" lIns="91440" tIns="45720" rIns="91440" bIns="45720" rtlCol="0" anchor="b"/>
          <a:lstStyle>
            <a:lvl1pPr algn="ctr">
              <a:defRPr sz="1000">
                <a:solidFill>
                  <a:srgbClr val="A8B9BB"/>
                </a:solidFill>
              </a:defRPr>
            </a:lvl1pPr>
          </a:lstStyle>
          <a:p>
            <a:r>
              <a:rPr lang="en-US"/>
              <a:t>CSU CT 310 Web Development ©Ross Beveridge &amp; Jamie Ruiz</a:t>
            </a:r>
            <a:endParaRPr lang="en-US" dirty="0"/>
          </a:p>
        </p:txBody>
      </p:sp>
    </p:spTree>
    <p:extLst>
      <p:ext uri="{BB962C8B-B14F-4D97-AF65-F5344CB8AC3E}">
        <p14:creationId xmlns:p14="http://schemas.microsoft.com/office/powerpoint/2010/main" val="235868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2B98773-BDE9-C844-A926-649D37042A90}" type="datetime1">
              <a:rPr lang="en-US" smtClean="0"/>
              <a:t>1/19/2018</a:t>
            </a:fld>
            <a:endParaRPr lang="en-US"/>
          </a:p>
        </p:txBody>
      </p:sp>
      <p:sp>
        <p:nvSpPr>
          <p:cNvPr id="4" name="Rectangle 6"/>
          <p:cNvSpPr>
            <a:spLocks noGrp="1" noChangeArrowheads="1"/>
          </p:cNvSpPr>
          <p:nvPr>
            <p:ph type="sldNum" sz="quarter" idx="12"/>
          </p:nvPr>
        </p:nvSpPr>
        <p:spPr>
          <a:ln/>
        </p:spPr>
        <p:txBody>
          <a:bodyPr/>
          <a:lstStyle>
            <a:lvl1pPr>
              <a:defRPr/>
            </a:lvl1pPr>
          </a:lstStyle>
          <a:p>
            <a:r>
              <a:rPr lang="en-US"/>
              <a:t>Slide </a:t>
            </a:r>
            <a:fld id="{DDBF3212-ED34-C44D-91F0-7BA9D15B4AA5}" type="slidenum">
              <a:rPr lang="en-US"/>
              <a:pPr/>
              <a:t>‹#›</a:t>
            </a:fld>
            <a:endParaRPr lang="en-US"/>
          </a:p>
        </p:txBody>
      </p:sp>
      <p:sp>
        <p:nvSpPr>
          <p:cNvPr id="5" name="Rectangle 4"/>
          <p:cNvSpPr txBox="1">
            <a:spLocks noChangeArrowheads="1"/>
          </p:cNvSpPr>
          <p:nvPr userDrawn="1"/>
        </p:nvSpPr>
        <p:spPr bwMode="auto">
          <a:xfrm>
            <a:off x="76200" y="6492874"/>
            <a:ext cx="1066800" cy="365125"/>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A8B9BB"/>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fld id="{BA014ADE-2225-A64F-AAA8-848DD979CD39}" type="datetime1">
              <a:rPr lang="en-US" smtClean="0"/>
              <a:pPr/>
              <a:t>1/19/2018</a:t>
            </a:fld>
            <a:endParaRPr lang="en-US" dirty="0"/>
          </a:p>
        </p:txBody>
      </p:sp>
      <p:sp>
        <p:nvSpPr>
          <p:cNvPr id="6" name="Rectangle 6"/>
          <p:cNvSpPr txBox="1">
            <a:spLocks noChangeArrowheads="1"/>
          </p:cNvSpPr>
          <p:nvPr userDrawn="1"/>
        </p:nvSpPr>
        <p:spPr bwMode="auto">
          <a:xfrm>
            <a:off x="8077200" y="6492874"/>
            <a:ext cx="990600" cy="358776"/>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folHlink"/>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r>
              <a:rPr lang="en-US"/>
              <a:t>Slide </a:t>
            </a:r>
            <a:fld id="{EFDB90E0-109D-6646-851E-B47DF95D977E}" type="slidenum">
              <a:rPr lang="en-US" smtClean="0"/>
              <a:pPr/>
              <a:t>‹#›</a:t>
            </a:fld>
            <a:endParaRPr lang="en-US"/>
          </a:p>
        </p:txBody>
      </p:sp>
      <p:sp>
        <p:nvSpPr>
          <p:cNvPr id="7" name="Footer Placeholder 1"/>
          <p:cNvSpPr>
            <a:spLocks noGrp="1"/>
          </p:cNvSpPr>
          <p:nvPr>
            <p:ph type="ftr" sz="quarter" idx="3"/>
          </p:nvPr>
        </p:nvSpPr>
        <p:spPr>
          <a:xfrm>
            <a:off x="1143000" y="6492875"/>
            <a:ext cx="6858000" cy="365125"/>
          </a:xfrm>
          <a:prstGeom prst="rect">
            <a:avLst/>
          </a:prstGeom>
        </p:spPr>
        <p:txBody>
          <a:bodyPr vert="horz" lIns="91440" tIns="45720" rIns="91440" bIns="45720" rtlCol="0" anchor="b"/>
          <a:lstStyle>
            <a:lvl1pPr algn="ctr">
              <a:defRPr sz="1000">
                <a:solidFill>
                  <a:srgbClr val="A8B9BB"/>
                </a:solidFill>
              </a:defRPr>
            </a:lvl1pPr>
          </a:lstStyle>
          <a:p>
            <a:r>
              <a:rPr lang="en-US"/>
              <a:t>CSU CT 310 Web Development ©Ross Beveridge &amp; Jamie Ruiz</a:t>
            </a:r>
            <a:endParaRPr lang="en-US" dirty="0"/>
          </a:p>
        </p:txBody>
      </p:sp>
    </p:spTree>
    <p:extLst>
      <p:ext uri="{BB962C8B-B14F-4D97-AF65-F5344CB8AC3E}">
        <p14:creationId xmlns:p14="http://schemas.microsoft.com/office/powerpoint/2010/main" val="1923971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820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1295400"/>
            <a:ext cx="8382000" cy="4495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6200" y="6492874"/>
            <a:ext cx="1066800" cy="365125"/>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lvl1pPr>
              <a:defRPr sz="1000">
                <a:solidFill>
                  <a:srgbClr val="A8B9BB"/>
                </a:solidFill>
              </a:defRPr>
            </a:lvl1pPr>
          </a:lstStyle>
          <a:p>
            <a:fld id="{A5F0D83E-C6D7-1B46-A374-21421A13FBDF}" type="datetime1">
              <a:rPr lang="en-US" smtClean="0"/>
              <a:t>1/19/2018</a:t>
            </a:fld>
            <a:endParaRPr lang="en-US" dirty="0"/>
          </a:p>
        </p:txBody>
      </p:sp>
      <p:sp>
        <p:nvSpPr>
          <p:cNvPr id="1030" name="Rectangle 6"/>
          <p:cNvSpPr>
            <a:spLocks noGrp="1" noChangeArrowheads="1"/>
          </p:cNvSpPr>
          <p:nvPr>
            <p:ph type="sldNum" sz="quarter" idx="4"/>
          </p:nvPr>
        </p:nvSpPr>
        <p:spPr bwMode="auto">
          <a:xfrm>
            <a:off x="8077200" y="6492874"/>
            <a:ext cx="990600" cy="358776"/>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lvl1pPr algn="r">
              <a:defRPr sz="1000">
                <a:solidFill>
                  <a:schemeClr val="folHlink"/>
                </a:solidFill>
              </a:defRPr>
            </a:lvl1pPr>
          </a:lstStyle>
          <a:p>
            <a:r>
              <a:rPr lang="en-US"/>
              <a:t>Slide </a:t>
            </a:r>
            <a:fld id="{EFDB90E0-109D-6646-851E-B47DF95D977E}" type="slidenum">
              <a:rPr lang="en-US" smtClean="0"/>
              <a:pPr/>
              <a:t>‹#›</a:t>
            </a:fld>
            <a:endParaRPr lang="en-US"/>
          </a:p>
        </p:txBody>
      </p:sp>
      <p:sp>
        <p:nvSpPr>
          <p:cNvPr id="2" name="Footer Placeholder 1"/>
          <p:cNvSpPr>
            <a:spLocks noGrp="1"/>
          </p:cNvSpPr>
          <p:nvPr>
            <p:ph type="ftr" sz="quarter" idx="3"/>
          </p:nvPr>
        </p:nvSpPr>
        <p:spPr>
          <a:xfrm>
            <a:off x="1143000" y="6492875"/>
            <a:ext cx="6858000" cy="365125"/>
          </a:xfrm>
          <a:prstGeom prst="rect">
            <a:avLst/>
          </a:prstGeom>
        </p:spPr>
        <p:txBody>
          <a:bodyPr vert="horz" lIns="91440" tIns="45720" rIns="91440" bIns="45720" rtlCol="0" anchor="b"/>
          <a:lstStyle>
            <a:lvl1pPr algn="ctr">
              <a:defRPr sz="1000">
                <a:solidFill>
                  <a:srgbClr val="A8B9BB"/>
                </a:solidFill>
              </a:defRPr>
            </a:lvl1pPr>
          </a:lstStyle>
          <a:p>
            <a:r>
              <a:rPr lang="en-US"/>
              <a:t>CSU CT 310 Web Development ©Ross Beveridge &amp; Jamie Ruiz</a:t>
            </a:r>
            <a:endParaRPr lang="en-US" dirty="0"/>
          </a:p>
        </p:txBody>
      </p:sp>
    </p:spTree>
  </p:cSld>
  <p:clrMap bg1="dk2" tx1="lt1" bg2="dk1" tx2="lt2" accent1="accent1" accent2="accent2" accent3="accent3" accent4="accent4" accent5="accent5" accent6="accent6" hlink="hlink" folHlink="folHlink"/>
  <p:sldLayoutIdLst>
    <p:sldLayoutId id="2147483673" r:id="rId1"/>
    <p:sldLayoutId id="2147483662" r:id="rId2"/>
    <p:sldLayoutId id="2147483666" r:id="rId3"/>
    <p:sldLayoutId id="2147483667" r:id="rId4"/>
  </p:sldLayoutIdLst>
  <p:hf hdr="0"/>
  <p:txStyles>
    <p:titleStyle>
      <a:lvl1pPr algn="ctr" rtl="0" eaLnBrk="0" fontAlgn="base" hangingPunct="0">
        <a:lnSpc>
          <a:spcPct val="90000"/>
        </a:lnSpc>
        <a:spcBef>
          <a:spcPct val="0"/>
        </a:spcBef>
        <a:spcAft>
          <a:spcPct val="0"/>
        </a:spcAft>
        <a:defRPr sz="4400" i="1">
          <a:solidFill>
            <a:schemeClr val="tx2"/>
          </a:solidFill>
          <a:latin typeface="+mj-lt"/>
          <a:ea typeface="+mj-ea"/>
          <a:cs typeface="+mj-cs"/>
        </a:defRPr>
      </a:lvl1pPr>
      <a:lvl2pPr algn="ctr" rtl="0" eaLnBrk="0" fontAlgn="base" hangingPunct="0">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2pPr>
      <a:lvl3pPr algn="ctr" rtl="0" eaLnBrk="0" fontAlgn="base" hangingPunct="0">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3pPr>
      <a:lvl4pPr algn="ctr" rtl="0" eaLnBrk="0" fontAlgn="base" hangingPunct="0">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4pPr>
      <a:lvl5pPr algn="ctr" rtl="0" eaLnBrk="0" fontAlgn="base" hangingPunct="0">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5pPr>
      <a:lvl6pPr marL="457200" algn="ctr" rtl="0" fontAlgn="base">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6pPr>
      <a:lvl7pPr marL="914400" algn="ctr" rtl="0" fontAlgn="base">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7pPr>
      <a:lvl8pPr marL="1371600" algn="ctr" rtl="0" fontAlgn="base">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8pPr>
      <a:lvl9pPr marL="1828800" algn="ctr" rtl="0" fontAlgn="base">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9pPr>
    </p:titleStyle>
    <p:bodyStyle>
      <a:lvl1pPr marL="342900" indent="-342900" algn="l" rtl="0" eaLnBrk="0" fontAlgn="base" hangingPunct="0">
        <a:spcBef>
          <a:spcPct val="30000"/>
        </a:spcBef>
        <a:spcAft>
          <a:spcPct val="0"/>
        </a:spcAft>
        <a:buSzPct val="90000"/>
        <a:buFont typeface="Wingdings"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SzPct val="90000"/>
        <a:buFont typeface="Wingdings" charset="0"/>
        <a:buChar char=""/>
        <a:defRPr sz="2800">
          <a:solidFill>
            <a:schemeClr val="tx1"/>
          </a:solidFill>
          <a:latin typeface="+mn-lt"/>
          <a:ea typeface="+mn-ea"/>
        </a:defRPr>
      </a:lvl2pPr>
      <a:lvl3pPr marL="1143000" indent="-228600" algn="l" rtl="0" eaLnBrk="0" fontAlgn="base" hangingPunct="0">
        <a:spcBef>
          <a:spcPct val="30000"/>
        </a:spcBef>
        <a:spcAft>
          <a:spcPct val="0"/>
        </a:spcAft>
        <a:buSzPct val="90000"/>
        <a:buFont typeface="Wingdings" charset="0"/>
        <a:buChar char=""/>
        <a:defRPr sz="2400">
          <a:solidFill>
            <a:schemeClr val="tx1"/>
          </a:solidFill>
          <a:latin typeface="+mn-lt"/>
          <a:ea typeface="+mn-ea"/>
        </a:defRPr>
      </a:lvl3pPr>
      <a:lvl4pPr marL="1600200" indent="-228600" algn="l" rtl="0" eaLnBrk="0" fontAlgn="base" hangingPunct="0">
        <a:spcBef>
          <a:spcPct val="30000"/>
        </a:spcBef>
        <a:spcAft>
          <a:spcPct val="0"/>
        </a:spcAft>
        <a:buSzPct val="90000"/>
        <a:buFont typeface="Wingdings" charset="0"/>
        <a:buChar char=""/>
        <a:defRPr sz="2000">
          <a:solidFill>
            <a:schemeClr val="tx1"/>
          </a:solidFill>
          <a:latin typeface="+mn-lt"/>
          <a:ea typeface="+mn-ea"/>
        </a:defRPr>
      </a:lvl4pPr>
      <a:lvl5pPr marL="2057400" indent="-228600" algn="l" rtl="0" eaLnBrk="0" fontAlgn="base" hangingPunct="0">
        <a:spcBef>
          <a:spcPct val="30000"/>
        </a:spcBef>
        <a:spcAft>
          <a:spcPct val="0"/>
        </a:spcAft>
        <a:buSzPct val="90000"/>
        <a:buFont typeface="Wingdings" charset="0"/>
        <a:buChar char=""/>
        <a:defRPr sz="2000">
          <a:solidFill>
            <a:schemeClr val="tx1"/>
          </a:solidFill>
          <a:latin typeface="+mn-lt"/>
          <a:ea typeface="+mn-ea"/>
        </a:defRPr>
      </a:lvl5pPr>
      <a:lvl6pPr marL="2514600" indent="-228600" algn="l" rtl="0" fontAlgn="base">
        <a:spcBef>
          <a:spcPct val="30000"/>
        </a:spcBef>
        <a:spcAft>
          <a:spcPct val="0"/>
        </a:spcAft>
        <a:buSzPct val="90000"/>
        <a:buFont typeface="Wingdings" charset="2"/>
        <a:buChar char=""/>
        <a:defRPr sz="2000">
          <a:solidFill>
            <a:schemeClr val="tx1"/>
          </a:solidFill>
          <a:latin typeface="+mn-lt"/>
          <a:ea typeface="+mn-ea"/>
        </a:defRPr>
      </a:lvl6pPr>
      <a:lvl7pPr marL="2971800" indent="-228600" algn="l" rtl="0" fontAlgn="base">
        <a:spcBef>
          <a:spcPct val="30000"/>
        </a:spcBef>
        <a:spcAft>
          <a:spcPct val="0"/>
        </a:spcAft>
        <a:buSzPct val="90000"/>
        <a:buFont typeface="Wingdings" charset="2"/>
        <a:buChar char=""/>
        <a:defRPr sz="2000">
          <a:solidFill>
            <a:schemeClr val="tx1"/>
          </a:solidFill>
          <a:latin typeface="+mn-lt"/>
          <a:ea typeface="+mn-ea"/>
        </a:defRPr>
      </a:lvl7pPr>
      <a:lvl8pPr marL="3429000" indent="-228600" algn="l" rtl="0" fontAlgn="base">
        <a:spcBef>
          <a:spcPct val="30000"/>
        </a:spcBef>
        <a:spcAft>
          <a:spcPct val="0"/>
        </a:spcAft>
        <a:buSzPct val="90000"/>
        <a:buFont typeface="Wingdings" charset="2"/>
        <a:buChar char=""/>
        <a:defRPr sz="2000">
          <a:solidFill>
            <a:schemeClr val="tx1"/>
          </a:solidFill>
          <a:latin typeface="+mn-lt"/>
          <a:ea typeface="+mn-ea"/>
        </a:defRPr>
      </a:lvl8pPr>
      <a:lvl9pPr marL="3886200" indent="-228600" algn="l" rtl="0" fontAlgn="base">
        <a:spcBef>
          <a:spcPct val="30000"/>
        </a:spcBef>
        <a:spcAft>
          <a:spcPct val="0"/>
        </a:spcAft>
        <a:buSzPct val="90000"/>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orguefil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3.org/TR/2014/REC-html5-20141028/syntax.html" TargetMode="External"/><Relationship Id="rId2" Type="http://schemas.openxmlformats.org/officeDocument/2006/relationships/hyperlink" Target="http://dev.w3.org/html5/html-autho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xmlfiles.com/dt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seoconsultants.com/meta-tag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ode.google.com/webstats/2005-12/metadata.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validator.w3.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p:txBody>
          <a:bodyPr/>
          <a:lstStyle/>
          <a:p>
            <a:r>
              <a:rPr lang="en-US"/>
              <a:t>Lecture 2</a:t>
            </a:r>
          </a:p>
        </p:txBody>
      </p:sp>
      <p:sp>
        <p:nvSpPr>
          <p:cNvPr id="60422" name="Rectangle 6"/>
          <p:cNvSpPr>
            <a:spLocks noGrp="1" noChangeArrowheads="1"/>
          </p:cNvSpPr>
          <p:nvPr>
            <p:ph type="subTitle" idx="1"/>
          </p:nvPr>
        </p:nvSpPr>
        <p:spPr>
          <a:xfrm>
            <a:off x="1371600" y="3200400"/>
            <a:ext cx="6400800" cy="1752600"/>
          </a:xfrm>
        </p:spPr>
        <p:txBody>
          <a:bodyPr/>
          <a:lstStyle/>
          <a:p>
            <a:r>
              <a:rPr lang="en-US" dirty="0"/>
              <a:t>HTML Basics &amp; Context &amp;</a:t>
            </a:r>
          </a:p>
          <a:p>
            <a:r>
              <a:rPr lang="en-US" sz="2400" dirty="0"/>
              <a:t>IDEs &amp; </a:t>
            </a:r>
            <a:r>
              <a:rPr lang="en-US" sz="2000" dirty="0"/>
              <a:t>Server Basics &amp; </a:t>
            </a:r>
            <a:r>
              <a:rPr lang="en-US" sz="1600" dirty="0"/>
              <a:t>Online Notes </a:t>
            </a:r>
          </a:p>
        </p:txBody>
      </p:sp>
      <p:sp>
        <p:nvSpPr>
          <p:cNvPr id="15366" name="Text Box 4"/>
          <p:cNvSpPr txBox="1">
            <a:spLocks noChangeArrowheads="1"/>
          </p:cNvSpPr>
          <p:nvPr/>
        </p:nvSpPr>
        <p:spPr bwMode="auto">
          <a:xfrm>
            <a:off x="1752600" y="13716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spcBef>
                <a:spcPct val="50000"/>
              </a:spcBef>
            </a:pPr>
            <a:r>
              <a:rPr lang="en-US">
                <a:solidFill>
                  <a:srgbClr val="800040"/>
                </a:solidFill>
                <a:latin typeface="Arial" charset="0"/>
              </a:rPr>
              <a:t>*</a:t>
            </a:r>
          </a:p>
        </p:txBody>
      </p:sp>
      <p:sp>
        <p:nvSpPr>
          <p:cNvPr id="15367" name="Text Box 5"/>
          <p:cNvSpPr txBox="1">
            <a:spLocks noChangeArrowheads="1"/>
          </p:cNvSpPr>
          <p:nvPr/>
        </p:nvSpPr>
        <p:spPr bwMode="auto">
          <a:xfrm>
            <a:off x="609600" y="5715000"/>
            <a:ext cx="830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spcBef>
                <a:spcPct val="50000"/>
              </a:spcBef>
            </a:pPr>
            <a:r>
              <a:rPr lang="en-US">
                <a:solidFill>
                  <a:srgbClr val="800040"/>
                </a:solidFill>
                <a:latin typeface="Arial" charset="0"/>
              </a:rPr>
              <a:t>*</a:t>
            </a:r>
            <a:r>
              <a:rPr lang="en-US">
                <a:latin typeface="Arial" charset="0"/>
              </a:rPr>
              <a:t> </a:t>
            </a:r>
            <a:r>
              <a:rPr lang="en-US" sz="1200">
                <a:latin typeface="Arial" charset="0"/>
              </a:rPr>
              <a:t>Course logo spider web photograph from </a:t>
            </a:r>
            <a:r>
              <a:rPr lang="en-US" sz="1200">
                <a:latin typeface="Arial" charset="0"/>
                <a:hlinkClick r:id="rId3"/>
              </a:rPr>
              <a:t>Morguefile</a:t>
            </a:r>
            <a:r>
              <a:rPr lang="en-US" sz="1200">
                <a:latin typeface="Arial" charset="0"/>
              </a:rPr>
              <a:t> openstock photograph by Gabor Karpati, Hungary.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Specification</a:t>
            </a:r>
          </a:p>
        </p:txBody>
      </p:sp>
      <p:sp>
        <p:nvSpPr>
          <p:cNvPr id="3" name="Content Placeholder 2"/>
          <p:cNvSpPr>
            <a:spLocks noGrp="1"/>
          </p:cNvSpPr>
          <p:nvPr>
            <p:ph idx="1"/>
          </p:nvPr>
        </p:nvSpPr>
        <p:spPr/>
        <p:txBody>
          <a:bodyPr/>
          <a:lstStyle/>
          <a:p>
            <a:r>
              <a:rPr lang="en-US" sz="2800" dirty="0"/>
              <a:t>Learn More</a:t>
            </a:r>
            <a:br>
              <a:rPr lang="en-US" sz="2800" dirty="0"/>
            </a:br>
            <a:r>
              <a:rPr lang="en-US" sz="2800" dirty="0">
                <a:hlinkClick r:id="rId2"/>
              </a:rPr>
              <a:t>http://dev.w3.org/html5/html-author/</a:t>
            </a:r>
            <a:br>
              <a:rPr lang="en-US" sz="2800" dirty="0"/>
            </a:br>
            <a:r>
              <a:rPr lang="en-US" sz="2800" dirty="0"/>
              <a:t>and</a:t>
            </a:r>
            <a:br>
              <a:rPr lang="en-US" sz="2800" dirty="0"/>
            </a:br>
            <a:r>
              <a:rPr lang="en-US" sz="2800" dirty="0">
                <a:hlinkClick r:id="rId3"/>
              </a:rPr>
              <a:t>http://www.w3.org/TR/2014/REC-html5-20141028/syntax.html</a:t>
            </a:r>
            <a:endParaRPr lang="en-US" sz="2800" dirty="0"/>
          </a:p>
          <a:p>
            <a:endParaRPr lang="en-US" sz="2800" dirty="0"/>
          </a:p>
        </p:txBody>
      </p:sp>
      <p:sp>
        <p:nvSpPr>
          <p:cNvPr id="4" name="Date Placeholder 3"/>
          <p:cNvSpPr>
            <a:spLocks noGrp="1"/>
          </p:cNvSpPr>
          <p:nvPr>
            <p:ph type="dt" sz="half" idx="2"/>
          </p:nvPr>
        </p:nvSpPr>
        <p:spPr>
          <a:xfrm>
            <a:off x="381000" y="6324600"/>
            <a:ext cx="1066800" cy="457200"/>
          </a:xfrm>
        </p:spPr>
        <p:txBody>
          <a:bodyPr/>
          <a:lstStyle/>
          <a:p>
            <a:fld id="{64E6F4FE-793B-8846-A27D-5B11F9FC0CD0}" type="datetime1">
              <a:rPr lang="en-US" smtClean="0"/>
              <a:t>1/19/2018</a:t>
            </a:fld>
            <a:endParaRPr lang="en-US"/>
          </a:p>
        </p:txBody>
      </p:sp>
      <p:sp>
        <p:nvSpPr>
          <p:cNvPr id="6" name="Slide Number Placeholder 5"/>
          <p:cNvSpPr>
            <a:spLocks noGrp="1"/>
          </p:cNvSpPr>
          <p:nvPr>
            <p:ph type="sldNum" sz="quarter" idx="4"/>
          </p:nvPr>
        </p:nvSpPr>
        <p:spPr>
          <a:xfrm>
            <a:off x="7696200" y="6324600"/>
            <a:ext cx="990600" cy="457200"/>
          </a:xfrm>
        </p:spPr>
        <p:txBody>
          <a:bodyPr/>
          <a:lstStyle/>
          <a:p>
            <a:r>
              <a:rPr lang="en-US"/>
              <a:t>Slide </a:t>
            </a:r>
            <a:fld id="{F9A72CF8-5567-AB49-93BD-487DAF21E1BE}" type="slidenum">
              <a:rPr lang="en-US" smtClean="0"/>
              <a:pPr/>
              <a:t>10</a:t>
            </a:fld>
            <a:endParaRPr lang="en-US"/>
          </a:p>
        </p:txBody>
      </p:sp>
      <p:sp>
        <p:nvSpPr>
          <p:cNvPr id="5" name="Footer Placeholder 4"/>
          <p:cNvSpPr>
            <a:spLocks noGrp="1"/>
          </p:cNvSpPr>
          <p:nvPr>
            <p:ph type="ftr" sz="quarter" idx="3"/>
          </p:nvPr>
        </p:nvSpPr>
        <p:spPr/>
        <p:txBody>
          <a:bodyPr/>
          <a:lstStyle/>
          <a:p>
            <a:r>
              <a:rPr lang="en-US"/>
              <a:t>CSU CT 310 Web Development ©Ross Beveridge &amp; Jamie Ruiz</a:t>
            </a:r>
            <a:endParaRPr lang="en-US" dirty="0"/>
          </a:p>
        </p:txBody>
      </p:sp>
    </p:spTree>
    <p:extLst>
      <p:ext uri="{BB962C8B-B14F-4D97-AF65-F5344CB8AC3E}">
        <p14:creationId xmlns:p14="http://schemas.microsoft.com/office/powerpoint/2010/main" val="2022466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3803C"/>
                </a:solidFill>
              </a:rPr>
              <a:t>HISTORY: </a:t>
            </a:r>
            <a:r>
              <a:rPr lang="en-US" dirty="0"/>
              <a:t>HTML -&gt;XHTML</a:t>
            </a:r>
          </a:p>
        </p:txBody>
      </p:sp>
      <p:sp>
        <p:nvSpPr>
          <p:cNvPr id="3" name="Content Placeholder 2"/>
          <p:cNvSpPr>
            <a:spLocks noGrp="1"/>
          </p:cNvSpPr>
          <p:nvPr>
            <p:ph idx="1"/>
          </p:nvPr>
        </p:nvSpPr>
        <p:spPr>
          <a:xfrm>
            <a:off x="381000" y="990600"/>
            <a:ext cx="8534400" cy="4495800"/>
          </a:xfrm>
        </p:spPr>
        <p:txBody>
          <a:bodyPr/>
          <a:lstStyle/>
          <a:p>
            <a:r>
              <a:rPr lang="en-US" dirty="0"/>
              <a:t>HTML, while great, runs into problems</a:t>
            </a:r>
          </a:p>
          <a:p>
            <a:pPr lvl="1"/>
            <a:r>
              <a:rPr lang="en-US" dirty="0"/>
              <a:t>Very loose and incomplete definitions</a:t>
            </a:r>
          </a:p>
          <a:p>
            <a:pPr lvl="2"/>
            <a:r>
              <a:rPr lang="ja-JP" altLang="en-US" dirty="0"/>
              <a:t>“</a:t>
            </a:r>
            <a:r>
              <a:rPr lang="en-US" dirty="0"/>
              <a:t>Ignore unintelligible bits</a:t>
            </a:r>
            <a:r>
              <a:rPr lang="ja-JP" altLang="en-US" dirty="0"/>
              <a:t>”</a:t>
            </a:r>
            <a:r>
              <a:rPr lang="en-US" dirty="0"/>
              <a:t> - A. Browser.</a:t>
            </a:r>
          </a:p>
          <a:p>
            <a:pPr lvl="2"/>
            <a:r>
              <a:rPr lang="en-US" dirty="0"/>
              <a:t>Intended for text and graphics on still pages.</a:t>
            </a:r>
          </a:p>
          <a:p>
            <a:r>
              <a:rPr lang="en-US" dirty="0"/>
              <a:t>XHTML, based upon XML</a:t>
            </a:r>
          </a:p>
          <a:p>
            <a:pPr lvl="1"/>
            <a:r>
              <a:rPr lang="en-US" dirty="0"/>
              <a:t>Much tighter syntactic constraints</a:t>
            </a:r>
          </a:p>
          <a:p>
            <a:pPr lvl="2"/>
            <a:r>
              <a:rPr lang="en-US" dirty="0"/>
              <a:t>Promises more uniformity</a:t>
            </a:r>
          </a:p>
          <a:p>
            <a:pPr lvl="1"/>
            <a:r>
              <a:rPr lang="en-US" dirty="0"/>
              <a:t>Room to grow the specification</a:t>
            </a:r>
          </a:p>
        </p:txBody>
      </p:sp>
      <p:sp>
        <p:nvSpPr>
          <p:cNvPr id="4" name="Date Placeholder 3"/>
          <p:cNvSpPr>
            <a:spLocks noGrp="1"/>
          </p:cNvSpPr>
          <p:nvPr>
            <p:ph type="dt" sz="half" idx="2"/>
          </p:nvPr>
        </p:nvSpPr>
        <p:spPr/>
        <p:txBody>
          <a:bodyPr/>
          <a:lstStyle/>
          <a:p>
            <a:fld id="{BEA37DDB-36AC-FD46-A2B5-050248392219}" type="datetime1">
              <a:rPr lang="en-US" smtClean="0"/>
              <a:pPr/>
              <a:t>1/19/2018</a:t>
            </a:fld>
            <a:endParaRPr lang="en-US" dirty="0"/>
          </a:p>
        </p:txBody>
      </p:sp>
      <p:sp>
        <p:nvSpPr>
          <p:cNvPr id="5" name="Slide Number Placeholder 4"/>
          <p:cNvSpPr>
            <a:spLocks noGrp="1"/>
          </p:cNvSpPr>
          <p:nvPr>
            <p:ph type="sldNum" sz="quarter" idx="4"/>
          </p:nvPr>
        </p:nvSpPr>
        <p:spPr/>
        <p:txBody>
          <a:bodyPr/>
          <a:lstStyle/>
          <a:p>
            <a:r>
              <a:rPr lang="en-US"/>
              <a:t>Slide </a:t>
            </a:r>
            <a:fld id="{EFDB90E0-109D-6646-851E-B47DF95D977E}" type="slidenum">
              <a:rPr lang="en-US" smtClean="0"/>
              <a:pPr/>
              <a:t>11</a:t>
            </a:fld>
            <a:endParaRPr lang="en-US"/>
          </a:p>
        </p:txBody>
      </p:sp>
      <p:sp>
        <p:nvSpPr>
          <p:cNvPr id="6" name="Footer Placeholder 5"/>
          <p:cNvSpPr>
            <a:spLocks noGrp="1"/>
          </p:cNvSpPr>
          <p:nvPr>
            <p:ph type="ftr" sz="quarter" idx="3"/>
          </p:nvPr>
        </p:nvSpPr>
        <p:spPr/>
        <p:txBody>
          <a:bodyPr/>
          <a:lstStyle/>
          <a:p>
            <a:r>
              <a:rPr lang="en-US"/>
              <a:t>CSU CT 310 Web Development ©Ross Beveridge &amp; Jamie Ruiz</a:t>
            </a:r>
            <a:endParaRPr lang="en-US" dirty="0"/>
          </a:p>
        </p:txBody>
      </p:sp>
      <p:sp>
        <p:nvSpPr>
          <p:cNvPr id="12" name="TextBox 11"/>
          <p:cNvSpPr txBox="1"/>
          <p:nvPr/>
        </p:nvSpPr>
        <p:spPr>
          <a:xfrm>
            <a:off x="406400" y="5574138"/>
            <a:ext cx="8305800" cy="83099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rgbClr val="000000"/>
                </a:solidFill>
              </a:rPr>
              <a:t>Warning: XHTML was an important stage in the web and you should be aware of it! But </a:t>
            </a:r>
            <a:r>
              <a:rPr lang="is-IS" dirty="0">
                <a:solidFill>
                  <a:srgbClr val="000000"/>
                </a:solidFill>
              </a:rPr>
              <a:t>… HTML5!</a:t>
            </a:r>
            <a:endParaRPr lang="en-US" dirty="0">
              <a:solidFill>
                <a:srgbClr val="000000"/>
              </a:solidFill>
            </a:endParaRPr>
          </a:p>
        </p:txBody>
      </p:sp>
    </p:spTree>
    <p:extLst>
      <p:ext uri="{BB962C8B-B14F-4D97-AF65-F5344CB8AC3E}">
        <p14:creationId xmlns:p14="http://schemas.microsoft.com/office/powerpoint/2010/main" val="1385055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3803C"/>
                </a:solidFill>
              </a:rPr>
              <a:t>HISTORY:</a:t>
            </a:r>
            <a:r>
              <a:rPr lang="en-US" dirty="0">
                <a:solidFill>
                  <a:srgbClr val="C00000"/>
                </a:solidFill>
              </a:rPr>
              <a:t> </a:t>
            </a:r>
            <a:r>
              <a:rPr lang="en-US" dirty="0"/>
              <a:t>HTML -&gt;XHTML</a:t>
            </a:r>
          </a:p>
        </p:txBody>
      </p:sp>
      <p:sp>
        <p:nvSpPr>
          <p:cNvPr id="3" name="Content Placeholder 2"/>
          <p:cNvSpPr>
            <a:spLocks noGrp="1"/>
          </p:cNvSpPr>
          <p:nvPr>
            <p:ph idx="1"/>
          </p:nvPr>
        </p:nvSpPr>
        <p:spPr>
          <a:xfrm>
            <a:off x="381000" y="990600"/>
            <a:ext cx="8534400" cy="4495800"/>
          </a:xfrm>
        </p:spPr>
        <p:txBody>
          <a:bodyPr/>
          <a:lstStyle/>
          <a:p>
            <a:pPr eaLnBrk="1" hangingPunct="1"/>
            <a:r>
              <a:rPr lang="en-US" sz="2400" dirty="0">
                <a:latin typeface="Verdana" charset="0"/>
                <a:ea typeface="ＭＳ Ｐゴシック" charset="0"/>
                <a:cs typeface="ＭＳ Ｐゴシック" charset="0"/>
              </a:rPr>
              <a:t>XHTML intentionally similar on the surface.</a:t>
            </a:r>
          </a:p>
          <a:p>
            <a:pPr eaLnBrk="1" hangingPunct="1"/>
            <a:r>
              <a:rPr lang="en-US" sz="2400" dirty="0">
                <a:latin typeface="Verdana" charset="0"/>
                <a:ea typeface="ＭＳ Ｐゴシック" charset="0"/>
                <a:cs typeface="ＭＳ Ｐゴシック" charset="0"/>
              </a:rPr>
              <a:t>But, xml must be well formed </a:t>
            </a:r>
          </a:p>
          <a:p>
            <a:pPr lvl="1" eaLnBrk="1" hangingPunct="1"/>
            <a:r>
              <a:rPr lang="en-US" sz="2000" dirty="0">
                <a:latin typeface="Verdana" charset="0"/>
                <a:ea typeface="ＭＳ Ｐゴシック" charset="0"/>
              </a:rPr>
              <a:t>based on </a:t>
            </a:r>
            <a:r>
              <a:rPr lang="en-US" sz="2000" dirty="0">
                <a:latin typeface="Verdana" charset="0"/>
                <a:ea typeface="ＭＳ Ｐゴシック" charset="0"/>
                <a:hlinkClick r:id="rId2"/>
              </a:rPr>
              <a:t>document type definition </a:t>
            </a:r>
            <a:r>
              <a:rPr lang="en-US" sz="2000" dirty="0">
                <a:latin typeface="Verdana" charset="0"/>
                <a:ea typeface="ＭＳ Ｐゴシック" charset="0"/>
              </a:rPr>
              <a:t>(DTD)</a:t>
            </a:r>
          </a:p>
          <a:p>
            <a:pPr lvl="1" eaLnBrk="1" hangingPunct="1"/>
            <a:r>
              <a:rPr lang="en-US" sz="2000" dirty="0">
                <a:latin typeface="Verdana" charset="0"/>
                <a:ea typeface="ＭＳ Ｐゴシック" charset="0"/>
              </a:rPr>
              <a:t>tags almost always come in pairs</a:t>
            </a:r>
          </a:p>
          <a:p>
            <a:pPr lvl="1" eaLnBrk="1" hangingPunct="1"/>
            <a:r>
              <a:rPr lang="en-US" sz="2000" dirty="0">
                <a:latin typeface="Verdana" charset="0"/>
                <a:ea typeface="ＭＳ Ｐゴシック" charset="0"/>
              </a:rPr>
              <a:t>many tags must not be empty</a:t>
            </a:r>
          </a:p>
          <a:p>
            <a:pPr eaLnBrk="1" hangingPunct="1"/>
            <a:r>
              <a:rPr lang="en-US" sz="2400" dirty="0">
                <a:latin typeface="Verdana" charset="0"/>
                <a:ea typeface="ＭＳ Ｐゴシック" charset="0"/>
                <a:cs typeface="ＭＳ Ｐゴシック" charset="0"/>
              </a:rPr>
              <a:t>XML documents always begin with a directive.</a:t>
            </a:r>
          </a:p>
        </p:txBody>
      </p:sp>
      <p:sp>
        <p:nvSpPr>
          <p:cNvPr id="4" name="Date Placeholder 3"/>
          <p:cNvSpPr>
            <a:spLocks noGrp="1"/>
          </p:cNvSpPr>
          <p:nvPr>
            <p:ph type="dt" sz="half" idx="2"/>
          </p:nvPr>
        </p:nvSpPr>
        <p:spPr/>
        <p:txBody>
          <a:bodyPr/>
          <a:lstStyle/>
          <a:p>
            <a:fld id="{BEA37DDB-36AC-FD46-A2B5-050248392219}" type="datetime1">
              <a:rPr lang="en-US" smtClean="0"/>
              <a:pPr/>
              <a:t>1/19/2018</a:t>
            </a:fld>
            <a:endParaRPr lang="en-US" dirty="0"/>
          </a:p>
        </p:txBody>
      </p:sp>
      <p:sp>
        <p:nvSpPr>
          <p:cNvPr id="5" name="Slide Number Placeholder 4"/>
          <p:cNvSpPr>
            <a:spLocks noGrp="1"/>
          </p:cNvSpPr>
          <p:nvPr>
            <p:ph type="sldNum" sz="quarter" idx="4"/>
          </p:nvPr>
        </p:nvSpPr>
        <p:spPr/>
        <p:txBody>
          <a:bodyPr/>
          <a:lstStyle/>
          <a:p>
            <a:r>
              <a:rPr lang="en-US"/>
              <a:t>Slide </a:t>
            </a:r>
            <a:fld id="{EFDB90E0-109D-6646-851E-B47DF95D977E}" type="slidenum">
              <a:rPr lang="en-US" smtClean="0"/>
              <a:pPr/>
              <a:t>12</a:t>
            </a:fld>
            <a:endParaRPr lang="en-US"/>
          </a:p>
        </p:txBody>
      </p:sp>
      <p:sp>
        <p:nvSpPr>
          <p:cNvPr id="6" name="Footer Placeholder 5"/>
          <p:cNvSpPr>
            <a:spLocks noGrp="1"/>
          </p:cNvSpPr>
          <p:nvPr>
            <p:ph type="ftr" sz="quarter" idx="3"/>
          </p:nvPr>
        </p:nvSpPr>
        <p:spPr/>
        <p:txBody>
          <a:bodyPr/>
          <a:lstStyle/>
          <a:p>
            <a:r>
              <a:rPr lang="en-US"/>
              <a:t>CSU CT 310 Web Development ©Ross Beveridge &amp; Jamie Ruiz</a:t>
            </a:r>
            <a:endParaRPr lang="en-US" dirty="0"/>
          </a:p>
        </p:txBody>
      </p:sp>
      <p:sp>
        <p:nvSpPr>
          <p:cNvPr id="7" name="TextBox 6"/>
          <p:cNvSpPr txBox="1"/>
          <p:nvPr/>
        </p:nvSpPr>
        <p:spPr>
          <a:xfrm>
            <a:off x="419100" y="5574138"/>
            <a:ext cx="8305800" cy="83099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rgbClr val="000000"/>
                </a:solidFill>
              </a:rPr>
              <a:t>Warning: XHTML was an important stage in the web and you should be aware of it! But </a:t>
            </a:r>
            <a:r>
              <a:rPr lang="is-IS" dirty="0">
                <a:solidFill>
                  <a:srgbClr val="000000"/>
                </a:solidFill>
              </a:rPr>
              <a:t>… HTML5!</a:t>
            </a:r>
            <a:endParaRPr lang="en-US" dirty="0">
              <a:solidFill>
                <a:srgbClr val="000000"/>
              </a:solidFill>
            </a:endParaRPr>
          </a:p>
        </p:txBody>
      </p:sp>
    </p:spTree>
    <p:extLst>
      <p:ext uri="{BB962C8B-B14F-4D97-AF65-F5344CB8AC3E}">
        <p14:creationId xmlns:p14="http://schemas.microsoft.com/office/powerpoint/2010/main" val="78359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 Hurray!</a:t>
            </a:r>
          </a:p>
        </p:txBody>
      </p:sp>
      <p:sp>
        <p:nvSpPr>
          <p:cNvPr id="3" name="Content Placeholder 2"/>
          <p:cNvSpPr>
            <a:spLocks noGrp="1"/>
          </p:cNvSpPr>
          <p:nvPr>
            <p:ph idx="1"/>
          </p:nvPr>
        </p:nvSpPr>
        <p:spPr>
          <a:xfrm>
            <a:off x="381000" y="990600"/>
            <a:ext cx="8382000" cy="4495800"/>
          </a:xfrm>
        </p:spPr>
        <p:txBody>
          <a:bodyPr/>
          <a:lstStyle/>
          <a:p>
            <a:r>
              <a:rPr lang="en-US" dirty="0"/>
              <a:t>Moves to simplify HTML but takes notes from XHTML</a:t>
            </a:r>
          </a:p>
          <a:p>
            <a:r>
              <a:rPr lang="en-US" dirty="0"/>
              <a:t>Adds semantic tags</a:t>
            </a:r>
          </a:p>
          <a:p>
            <a:r>
              <a:rPr lang="en-US" dirty="0"/>
              <a:t>Enforces more separation of content and display</a:t>
            </a:r>
          </a:p>
          <a:p>
            <a:pPr lvl="1"/>
            <a:r>
              <a:rPr lang="en-US" dirty="0"/>
              <a:t>More about this when we talk about CSS</a:t>
            </a:r>
          </a:p>
          <a:p>
            <a:r>
              <a:rPr lang="en-US" dirty="0"/>
              <a:t>Enough with plugins – Native functionality for video/animation/etc.</a:t>
            </a:r>
          </a:p>
        </p:txBody>
      </p:sp>
      <p:sp>
        <p:nvSpPr>
          <p:cNvPr id="4" name="Date Placeholder 3"/>
          <p:cNvSpPr>
            <a:spLocks noGrp="1"/>
          </p:cNvSpPr>
          <p:nvPr>
            <p:ph type="dt" sz="half" idx="2"/>
          </p:nvPr>
        </p:nvSpPr>
        <p:spPr>
          <a:xfrm>
            <a:off x="381000" y="6324600"/>
            <a:ext cx="1066800" cy="457200"/>
          </a:xfrm>
        </p:spPr>
        <p:txBody>
          <a:bodyPr/>
          <a:lstStyle/>
          <a:p>
            <a:fld id="{EA531FFD-D463-4C4D-A1D4-05023672BFC7}" type="datetime1">
              <a:rPr lang="en-US" smtClean="0"/>
              <a:t>1/19/2018</a:t>
            </a:fld>
            <a:endParaRPr lang="en-US"/>
          </a:p>
        </p:txBody>
      </p:sp>
      <p:sp>
        <p:nvSpPr>
          <p:cNvPr id="6" name="Slide Number Placeholder 5"/>
          <p:cNvSpPr>
            <a:spLocks noGrp="1"/>
          </p:cNvSpPr>
          <p:nvPr>
            <p:ph type="sldNum" sz="quarter" idx="4"/>
          </p:nvPr>
        </p:nvSpPr>
        <p:spPr>
          <a:xfrm>
            <a:off x="7696200" y="6324600"/>
            <a:ext cx="990600" cy="457200"/>
          </a:xfrm>
        </p:spPr>
        <p:txBody>
          <a:bodyPr/>
          <a:lstStyle/>
          <a:p>
            <a:r>
              <a:rPr lang="en-US"/>
              <a:t>Slide </a:t>
            </a:r>
            <a:fld id="{F9A72CF8-5567-AB49-93BD-487DAF21E1BE}" type="slidenum">
              <a:rPr lang="en-US" smtClean="0"/>
              <a:pPr/>
              <a:t>13</a:t>
            </a:fld>
            <a:endParaRPr lang="en-US"/>
          </a:p>
        </p:txBody>
      </p:sp>
      <p:sp>
        <p:nvSpPr>
          <p:cNvPr id="5" name="Footer Placeholder 4"/>
          <p:cNvSpPr>
            <a:spLocks noGrp="1"/>
          </p:cNvSpPr>
          <p:nvPr>
            <p:ph type="ftr" sz="quarter" idx="3"/>
          </p:nvPr>
        </p:nvSpPr>
        <p:spPr/>
        <p:txBody>
          <a:bodyPr/>
          <a:lstStyle/>
          <a:p>
            <a:r>
              <a:rPr lang="en-US"/>
              <a:t>CSU CT 310 Web Development ©Ross Beveridge &amp; Jamie Ruiz</a:t>
            </a:r>
            <a:endParaRPr lang="en-US" dirty="0"/>
          </a:p>
        </p:txBody>
      </p:sp>
      <p:sp>
        <p:nvSpPr>
          <p:cNvPr id="7" name="TextBox 6"/>
          <p:cNvSpPr txBox="1"/>
          <p:nvPr/>
        </p:nvSpPr>
        <p:spPr>
          <a:xfrm>
            <a:off x="419100" y="5574138"/>
            <a:ext cx="8305800" cy="83099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rgbClr val="000000"/>
                </a:solidFill>
              </a:rPr>
              <a:t>We, like essentially everyone else have moved to HTML5, and this is largely a great improvement. </a:t>
            </a:r>
          </a:p>
        </p:txBody>
      </p:sp>
    </p:spTree>
    <p:extLst>
      <p:ext uri="{BB962C8B-B14F-4D97-AF65-F5344CB8AC3E}">
        <p14:creationId xmlns:p14="http://schemas.microsoft.com/office/powerpoint/2010/main" val="16102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Telling Which is Which</a:t>
            </a:r>
          </a:p>
        </p:txBody>
      </p:sp>
      <p:sp>
        <p:nvSpPr>
          <p:cNvPr id="4" name="Date Placeholder 3"/>
          <p:cNvSpPr>
            <a:spLocks noGrp="1"/>
          </p:cNvSpPr>
          <p:nvPr>
            <p:ph type="dt" sz="half" idx="10"/>
          </p:nvPr>
        </p:nvSpPr>
        <p:spPr/>
        <p:txBody>
          <a:bodyPr/>
          <a:lstStyle/>
          <a:p>
            <a:fld id="{BEA37DDB-36AC-FD46-A2B5-050248392219}" type="datetime1">
              <a:rPr lang="en-US" smtClean="0"/>
              <a:t>1/19/2018</a:t>
            </a:fld>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14</a:t>
            </a:fld>
            <a:endParaRPr lang="en-US"/>
          </a:p>
        </p:txBody>
      </p:sp>
      <p:sp>
        <p:nvSpPr>
          <p:cNvPr id="6" name="Footer Placeholder 5"/>
          <p:cNvSpPr>
            <a:spLocks noGrp="1"/>
          </p:cNvSpPr>
          <p:nvPr>
            <p:ph type="ftr" sz="quarter" idx="3"/>
          </p:nvPr>
        </p:nvSpPr>
        <p:spPr/>
        <p:txBody>
          <a:bodyPr/>
          <a:lstStyle/>
          <a:p>
            <a:r>
              <a:rPr lang="en-US"/>
              <a:t>CSU CT 310 Web Development ©Ross Beveridge &amp; Jamie Ruiz</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50" y="914400"/>
            <a:ext cx="6051550" cy="5602542"/>
          </a:xfrm>
          <a:prstGeom prst="rect">
            <a:avLst/>
          </a:prstGeom>
          <a:ln>
            <a:noFill/>
          </a:ln>
          <a:effectLst>
            <a:outerShdw blurRad="190500" algn="tl" rotWithShape="0">
              <a:srgbClr val="000000">
                <a:alpha val="70000"/>
              </a:srgbClr>
            </a:outerShdw>
          </a:effectLst>
        </p:spPr>
      </p:pic>
      <p:sp>
        <p:nvSpPr>
          <p:cNvPr id="8" name="Rectangular Callout 7"/>
          <p:cNvSpPr/>
          <p:nvPr/>
        </p:nvSpPr>
        <p:spPr bwMode="auto">
          <a:xfrm>
            <a:off x="4724400" y="1524000"/>
            <a:ext cx="4114800" cy="461665"/>
          </a:xfrm>
          <a:prstGeom prst="wedgeRectCallout">
            <a:avLst>
              <a:gd name="adj1" fmla="val -109228"/>
              <a:gd name="adj2" fmla="val 224700"/>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bg2"/>
                </a:solidFill>
                <a:effectLst/>
                <a:latin typeface="Verdana" charset="0"/>
                <a:ea typeface="ＭＳ Ｐゴシック" charset="-128"/>
                <a:cs typeface="ＭＳ Ｐゴシック" charset="-128"/>
              </a:rPr>
              <a:t>&lt;!DOCTYPE</a:t>
            </a:r>
            <a:r>
              <a:rPr kumimoji="0" lang="en-US" sz="2400" b="0" i="0" u="none" strike="noStrike" cap="none" normalizeH="0">
                <a:ln>
                  <a:noFill/>
                </a:ln>
                <a:solidFill>
                  <a:schemeClr val="bg2"/>
                </a:solidFill>
                <a:effectLst/>
                <a:latin typeface="Verdana" charset="0"/>
                <a:ea typeface="ＭＳ Ｐゴシック" charset="-128"/>
                <a:cs typeface="ＭＳ Ｐゴシック" charset="-128"/>
              </a:rPr>
              <a:t> html&gt;</a:t>
            </a:r>
            <a:endParaRPr kumimoji="0" lang="en-US" sz="2400" b="0" i="0" u="none" strike="noStrike" cap="none" normalizeH="0" baseline="0">
              <a:ln>
                <a:noFill/>
              </a:ln>
              <a:solidFill>
                <a:schemeClr val="bg2"/>
              </a:solidFill>
              <a:effectLst/>
              <a:latin typeface="Verdana" charset="0"/>
              <a:ea typeface="ＭＳ Ｐゴシック" charset="-128"/>
              <a:cs typeface="ＭＳ Ｐゴシック" charset="-128"/>
            </a:endParaRPr>
          </a:p>
        </p:txBody>
      </p:sp>
      <p:sp>
        <p:nvSpPr>
          <p:cNvPr id="9" name="Rectangular Callout 8"/>
          <p:cNvSpPr/>
          <p:nvPr/>
        </p:nvSpPr>
        <p:spPr bwMode="auto">
          <a:xfrm>
            <a:off x="4679950" y="3886200"/>
            <a:ext cx="4114800" cy="461665"/>
          </a:xfrm>
          <a:prstGeom prst="wedgeRectCallout">
            <a:avLst>
              <a:gd name="adj1" fmla="val -86851"/>
              <a:gd name="adj2" fmla="val 402134"/>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Verdana" charset="0"/>
                <a:ea typeface="ＭＳ Ｐゴシック" charset="-128"/>
                <a:cs typeface="ＭＳ Ｐゴシック" charset="-128"/>
              </a:rPr>
              <a:t>&lt;?xml version=“1.0” </a:t>
            </a:r>
            <a:r>
              <a:rPr kumimoji="0" lang="is-IS" sz="2400" b="0" i="0" u="none" strike="noStrike" cap="none" normalizeH="0" baseline="0" dirty="0">
                <a:ln>
                  <a:noFill/>
                </a:ln>
                <a:solidFill>
                  <a:schemeClr val="bg2"/>
                </a:solidFill>
                <a:effectLst/>
                <a:latin typeface="Verdana" charset="0"/>
                <a:ea typeface="ＭＳ Ｐゴシック" charset="-128"/>
                <a:cs typeface="ＭＳ Ｐゴシック" charset="-128"/>
              </a:rPr>
              <a:t>…</a:t>
            </a:r>
            <a:endParaRPr kumimoji="0" lang="en-US" sz="2400" b="0" i="0" u="none" strike="noStrike" cap="none" normalizeH="0" baseline="0" dirty="0">
              <a:ln>
                <a:noFill/>
              </a:ln>
              <a:solidFill>
                <a:schemeClr val="bg2"/>
              </a:solidFill>
              <a:effectLst/>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1919331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Into The Deep End Fast</a:t>
            </a:r>
          </a:p>
        </p:txBody>
      </p:sp>
      <p:sp>
        <p:nvSpPr>
          <p:cNvPr id="3" name="Date Placeholder 2"/>
          <p:cNvSpPr>
            <a:spLocks noGrp="1"/>
          </p:cNvSpPr>
          <p:nvPr>
            <p:ph type="dt" sz="half" idx="10"/>
          </p:nvPr>
        </p:nvSpPr>
        <p:spPr/>
        <p:txBody>
          <a:bodyPr/>
          <a:lstStyle/>
          <a:p>
            <a:fld id="{D68BE6AC-66CB-B94B-B201-03AC6BDCBE80}" type="datetime1">
              <a:rPr lang="en-US" smtClean="0"/>
              <a:t>1/19/2018</a:t>
            </a:fld>
            <a:endParaRPr lang="en-US"/>
          </a:p>
        </p:txBody>
      </p:sp>
      <p:sp>
        <p:nvSpPr>
          <p:cNvPr id="4" name="Slide Number Placeholder 3"/>
          <p:cNvSpPr>
            <a:spLocks noGrp="1"/>
          </p:cNvSpPr>
          <p:nvPr>
            <p:ph type="sldNum" sz="quarter" idx="12"/>
          </p:nvPr>
        </p:nvSpPr>
        <p:spPr/>
        <p:txBody>
          <a:bodyPr/>
          <a:lstStyle/>
          <a:p>
            <a:r>
              <a:rPr lang="en-US"/>
              <a:t>Slide </a:t>
            </a:r>
            <a:fld id="{2A77E989-7BA9-BB42-8ABA-805A613F14AF}" type="slidenum">
              <a:rPr lang="en-US" smtClean="0"/>
              <a:pPr/>
              <a:t>15</a:t>
            </a:fld>
            <a:endParaRPr lang="en-US"/>
          </a:p>
        </p:txBody>
      </p:sp>
      <p:sp>
        <p:nvSpPr>
          <p:cNvPr id="5" name="Footer Placeholder 4"/>
          <p:cNvSpPr>
            <a:spLocks noGrp="1"/>
          </p:cNvSpPr>
          <p:nvPr>
            <p:ph type="ftr" sz="quarter" idx="3"/>
          </p:nvPr>
        </p:nvSpPr>
        <p:spPr/>
        <p:txBody>
          <a:bodyPr/>
          <a:lstStyle/>
          <a:p>
            <a:r>
              <a:rPr lang="en-US"/>
              <a:t>CSU CT 310 Web Development ©Ross Beveridge &amp; Jamie Ruiz</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02" y="990600"/>
            <a:ext cx="8277948" cy="4370032"/>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 y="3657600"/>
            <a:ext cx="8839200" cy="2628136"/>
          </a:xfrm>
          <a:prstGeom prst="rect">
            <a:avLst/>
          </a:prstGeom>
          <a:ln w="38100" cap="sq">
            <a:solidFill>
              <a:schemeClr val="tx1">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274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chor="t"/>
          <a:lstStyle/>
          <a:p>
            <a:pPr eaLnBrk="1" hangingPunct="1"/>
            <a:r>
              <a:rPr lang="en-US" dirty="0">
                <a:latin typeface="Verdana" charset="0"/>
                <a:ea typeface="ＭＳ Ｐゴシック" charset="0"/>
                <a:cs typeface="ＭＳ Ｐゴシック" charset="0"/>
              </a:rPr>
              <a:t>On the Importance of Meta</a:t>
            </a:r>
          </a:p>
        </p:txBody>
      </p:sp>
      <p:sp>
        <p:nvSpPr>
          <p:cNvPr id="8" name="Content Placeholder 7"/>
          <p:cNvSpPr>
            <a:spLocks noGrp="1"/>
          </p:cNvSpPr>
          <p:nvPr>
            <p:ph idx="1"/>
          </p:nvPr>
        </p:nvSpPr>
        <p:spPr>
          <a:xfrm>
            <a:off x="381000" y="1066800"/>
            <a:ext cx="8610600" cy="4495800"/>
          </a:xfrm>
        </p:spPr>
        <p:txBody>
          <a:bodyPr/>
          <a:lstStyle/>
          <a:p>
            <a:pPr eaLnBrk="1" hangingPunct="1"/>
            <a:r>
              <a:rPr lang="en-US" dirty="0" err="1">
                <a:latin typeface="Verdana" charset="0"/>
                <a:ea typeface="ＭＳ Ｐゴシック" charset="0"/>
                <a:cs typeface="ＭＳ Ｐゴシック" charset="0"/>
              </a:rPr>
              <a:t>Metatags</a:t>
            </a:r>
            <a:r>
              <a:rPr lang="en-US" dirty="0">
                <a:latin typeface="Verdana" charset="0"/>
                <a:ea typeface="ＭＳ Ｐゴシック" charset="0"/>
                <a:cs typeface="ＭＳ Ｐゴシック" charset="0"/>
              </a:rPr>
              <a:t> - information to crawlers</a:t>
            </a:r>
          </a:p>
          <a:p>
            <a:pPr lvl="1" eaLnBrk="1" hangingPunct="1"/>
            <a:r>
              <a:rPr lang="en-US" sz="2400" dirty="0">
                <a:latin typeface="Verdana" charset="0"/>
                <a:ea typeface="ＭＳ Ｐゴシック" charset="0"/>
              </a:rPr>
              <a:t>Http-</a:t>
            </a:r>
            <a:r>
              <a:rPr lang="en-US" sz="2400" dirty="0" err="1">
                <a:latin typeface="Verdana" charset="0"/>
                <a:ea typeface="ＭＳ Ｐゴシック" charset="0"/>
              </a:rPr>
              <a:t>equiv</a:t>
            </a:r>
            <a:r>
              <a:rPr lang="en-US" sz="2400" dirty="0">
                <a:latin typeface="Verdana" charset="0"/>
                <a:ea typeface="ＭＳ Ｐゴシック" charset="0"/>
              </a:rPr>
              <a:t> and name</a:t>
            </a:r>
          </a:p>
          <a:p>
            <a:pPr lvl="1" eaLnBrk="1" hangingPunct="1"/>
            <a:r>
              <a:rPr lang="en-US" sz="2400" dirty="0">
                <a:latin typeface="Verdana" charset="0"/>
                <a:ea typeface="ＭＳ Ｐゴシック" charset="0"/>
              </a:rPr>
              <a:t>Description</a:t>
            </a:r>
          </a:p>
          <a:p>
            <a:pPr lvl="1" eaLnBrk="1" hangingPunct="1"/>
            <a:r>
              <a:rPr lang="en-US" sz="2400" dirty="0">
                <a:latin typeface="Verdana" charset="0"/>
                <a:ea typeface="ＭＳ Ｐゴシック" charset="0"/>
              </a:rPr>
              <a:t>Keywords</a:t>
            </a:r>
          </a:p>
          <a:p>
            <a:pPr lvl="1" eaLnBrk="1" hangingPunct="1"/>
            <a:r>
              <a:rPr lang="en-US" sz="2400" dirty="0">
                <a:latin typeface="Verdana" charset="0"/>
                <a:ea typeface="ＭＳ Ｐゴシック" charset="0"/>
              </a:rPr>
              <a:t>Author</a:t>
            </a:r>
          </a:p>
          <a:p>
            <a:pPr lvl="1" eaLnBrk="1" hangingPunct="1"/>
            <a:r>
              <a:rPr lang="en-US" sz="2400" dirty="0">
                <a:latin typeface="Verdana" charset="0"/>
                <a:ea typeface="ＭＳ Ｐゴシック" charset="0"/>
              </a:rPr>
              <a:t>Language</a:t>
            </a:r>
          </a:p>
          <a:p>
            <a:pPr lvl="1" eaLnBrk="1" hangingPunct="1"/>
            <a:r>
              <a:rPr lang="en-US" sz="2400" dirty="0">
                <a:latin typeface="Verdana" charset="0"/>
                <a:ea typeface="ＭＳ Ｐゴシック" charset="0"/>
              </a:rPr>
              <a:t>Start</a:t>
            </a:r>
          </a:p>
          <a:p>
            <a:pPr lvl="1" eaLnBrk="1" hangingPunct="1"/>
            <a:r>
              <a:rPr lang="en-US" sz="2400" dirty="0">
                <a:latin typeface="Verdana" charset="0"/>
                <a:ea typeface="ＭＳ Ｐゴシック" charset="0"/>
              </a:rPr>
              <a:t>Robots</a:t>
            </a:r>
          </a:p>
          <a:p>
            <a:pPr eaLnBrk="1" hangingPunct="1"/>
            <a:r>
              <a:rPr lang="en-US" dirty="0">
                <a:latin typeface="Verdana" charset="0"/>
                <a:ea typeface="ＭＳ Ｐゴシック" charset="0"/>
                <a:cs typeface="ＭＳ Ｐゴシック" charset="0"/>
              </a:rPr>
              <a:t>For more information</a:t>
            </a:r>
          </a:p>
          <a:p>
            <a:pPr lvl="1" eaLnBrk="1" hangingPunct="1"/>
            <a:r>
              <a:rPr lang="en-US" sz="1800" dirty="0">
                <a:latin typeface="Verdana" charset="0"/>
                <a:ea typeface="ＭＳ Ｐゴシック" charset="0"/>
                <a:hlinkClick r:id="rId3"/>
              </a:rPr>
              <a:t>http://www.seoconsultants.com/meta-tags/</a:t>
            </a:r>
            <a:endParaRPr lang="en-US" sz="1800" dirty="0">
              <a:latin typeface="Verdana" charset="0"/>
              <a:ea typeface="ＭＳ Ｐゴシック" charset="0"/>
            </a:endParaRPr>
          </a:p>
          <a:p>
            <a:pPr lvl="1" eaLnBrk="1" hangingPunct="1"/>
            <a:r>
              <a:rPr lang="en-US" sz="1800" dirty="0">
                <a:latin typeface="Verdana" charset="0"/>
                <a:ea typeface="ＭＳ Ｐゴシック" charset="0"/>
                <a:hlinkClick r:id="rId4"/>
              </a:rPr>
              <a:t>http://code.google.com/webstats/2005-12/metadata.ht/ml/</a:t>
            </a:r>
            <a:endParaRPr lang="en-US" sz="1800" dirty="0">
              <a:latin typeface="Verdana" charset="0"/>
              <a:ea typeface="ＭＳ Ｐゴシック" charset="0"/>
            </a:endParaRPr>
          </a:p>
          <a:p>
            <a:pPr eaLnBrk="1" hangingPunct="1"/>
            <a:endParaRPr lang="en-US" dirty="0">
              <a:latin typeface="Verdana" charset="0"/>
              <a:ea typeface="ＭＳ Ｐゴシック" charset="0"/>
              <a:cs typeface="ＭＳ Ｐゴシック" charset="0"/>
            </a:endParaRPr>
          </a:p>
        </p:txBody>
      </p:sp>
      <p:sp>
        <p:nvSpPr>
          <p:cNvPr id="5" name="Date Placeholder 2"/>
          <p:cNvSpPr>
            <a:spLocks noGrp="1"/>
          </p:cNvSpPr>
          <p:nvPr>
            <p:ph type="dt" sz="quarter" idx="2"/>
          </p:nvPr>
        </p:nvSpPr>
        <p:spPr>
          <a:xfrm>
            <a:off x="381000" y="6324600"/>
            <a:ext cx="1066800" cy="457200"/>
          </a:xfrm>
        </p:spPr>
        <p:txBody>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D378FAEF-8DF9-B14F-B7C8-A79633ADE00B}" type="datetime1">
              <a:rPr lang="en-US" sz="1200" smtClean="0">
                <a:solidFill>
                  <a:schemeClr val="folHlink"/>
                </a:solidFill>
              </a:rPr>
              <a:t>1/19/2018</a:t>
            </a:fld>
            <a:endParaRPr lang="en-US" sz="1200">
              <a:solidFill>
                <a:schemeClr val="folHlink"/>
              </a:solidFill>
            </a:endParaRPr>
          </a:p>
        </p:txBody>
      </p:sp>
      <p:sp>
        <p:nvSpPr>
          <p:cNvPr id="7" name="Slide Number Placeholder 4"/>
          <p:cNvSpPr>
            <a:spLocks noGrp="1"/>
          </p:cNvSpPr>
          <p:nvPr>
            <p:ph type="sldNum" sz="quarter" idx="4"/>
          </p:nvPr>
        </p:nvSpPr>
        <p:spPr>
          <a:xfrm>
            <a:off x="7696200" y="6324600"/>
            <a:ext cx="990600" cy="457200"/>
          </a:xfrm>
        </p:spPr>
        <p:txBody>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r>
              <a:rPr lang="en-US" sz="1200">
                <a:solidFill>
                  <a:schemeClr val="folHlink"/>
                </a:solidFill>
              </a:rPr>
              <a:t>Slide </a:t>
            </a:r>
            <a:fld id="{45E860B3-53D4-F14F-8609-47115406078C}" type="slidenum">
              <a:rPr lang="en-US" sz="1200">
                <a:solidFill>
                  <a:schemeClr val="folHlink"/>
                </a:solidFill>
              </a:rPr>
              <a:pPr/>
              <a:t>16</a:t>
            </a:fld>
            <a:endParaRPr lang="en-US" sz="1200">
              <a:solidFill>
                <a:schemeClr val="folHlink"/>
              </a:solidFill>
            </a:endParaRPr>
          </a:p>
        </p:txBody>
      </p:sp>
      <p:sp>
        <p:nvSpPr>
          <p:cNvPr id="67587" name="Rectangle 3"/>
          <p:cNvSpPr>
            <a:spLocks noChangeArrowheads="1"/>
          </p:cNvSpPr>
          <p:nvPr/>
        </p:nvSpPr>
        <p:spPr bwMode="auto">
          <a:xfrm>
            <a:off x="381000" y="1447800"/>
            <a:ext cx="8382000" cy="4495800"/>
          </a:xfrm>
          <a:prstGeom prst="rect">
            <a:avLst/>
          </a:prstGeom>
          <a:noFill/>
          <a:ln w="9525">
            <a:noFill/>
            <a:miter lim="800000"/>
            <a:headEnd/>
            <a:tailEnd/>
          </a:ln>
          <a:effectLst>
            <a:outerShdw blurRad="38100" dist="38099" dir="2700000" algn="ctr" rotWithShape="0">
              <a:schemeClr val="bg2">
                <a:alpha val="99962"/>
              </a:schemeClr>
            </a:outerShdw>
          </a:effectLst>
        </p:spPr>
        <p:txBody>
          <a:bodyPr/>
          <a:lstStyle/>
          <a:p>
            <a:pPr marL="342900" indent="-342900" eaLnBrk="1" hangingPunct="1">
              <a:lnSpc>
                <a:spcPct val="90000"/>
              </a:lnSpc>
              <a:spcBef>
                <a:spcPct val="30000"/>
              </a:spcBef>
              <a:buSzPct val="90000"/>
              <a:buFont typeface="Wingdings" charset="0"/>
              <a:buChar char=""/>
            </a:pPr>
            <a:endParaRPr lang="en-US" sz="2800"/>
          </a:p>
        </p:txBody>
      </p:sp>
      <p:sp>
        <p:nvSpPr>
          <p:cNvPr id="2" name="Footer Placeholder 1"/>
          <p:cNvSpPr>
            <a:spLocks noGrp="1"/>
          </p:cNvSpPr>
          <p:nvPr>
            <p:ph type="ftr" sz="quarter" idx="3"/>
          </p:nvPr>
        </p:nvSpPr>
        <p:spPr/>
        <p:txBody>
          <a:bodyPr/>
          <a:lstStyle/>
          <a:p>
            <a:r>
              <a:rPr lang="en-US"/>
              <a:t>CSU CT 310 Web Development ©Ross Beveridge &amp; Jamie Ruiz</a:t>
            </a:r>
            <a:endParaRPr lang="en-US" dirty="0"/>
          </a:p>
        </p:txBody>
      </p:sp>
    </p:spTree>
    <p:extLst>
      <p:ext uri="{BB962C8B-B14F-4D97-AF65-F5344CB8AC3E}">
        <p14:creationId xmlns:p14="http://schemas.microsoft.com/office/powerpoint/2010/main" val="2027043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Into the Shallow End</a:t>
            </a:r>
          </a:p>
        </p:txBody>
      </p:sp>
      <p:sp>
        <p:nvSpPr>
          <p:cNvPr id="11" name="Content Placeholder 10"/>
          <p:cNvSpPr>
            <a:spLocks noGrp="1"/>
          </p:cNvSpPr>
          <p:nvPr>
            <p:ph idx="1"/>
          </p:nvPr>
        </p:nvSpPr>
        <p:spPr>
          <a:xfrm>
            <a:off x="381000" y="1143000"/>
            <a:ext cx="8382000" cy="4495800"/>
          </a:xfrm>
        </p:spPr>
        <p:txBody>
          <a:bodyPr/>
          <a:lstStyle/>
          <a:p>
            <a:r>
              <a:rPr lang="en-US" dirty="0"/>
              <a:t>Start to Step Through Basic Examples</a:t>
            </a:r>
          </a:p>
        </p:txBody>
      </p:sp>
      <p:sp>
        <p:nvSpPr>
          <p:cNvPr id="4" name="Date Placeholder 3"/>
          <p:cNvSpPr>
            <a:spLocks noGrp="1"/>
          </p:cNvSpPr>
          <p:nvPr>
            <p:ph type="dt" sz="half" idx="2"/>
          </p:nvPr>
        </p:nvSpPr>
        <p:spPr/>
        <p:txBody>
          <a:bodyPr/>
          <a:lstStyle/>
          <a:p>
            <a:fld id="{BEA37DDB-36AC-FD46-A2B5-050248392219}" type="datetime1">
              <a:rPr lang="en-US" smtClean="0"/>
              <a:pPr/>
              <a:t>1/19/2018</a:t>
            </a:fld>
            <a:endParaRPr lang="en-US" dirty="0"/>
          </a:p>
        </p:txBody>
      </p:sp>
      <p:sp>
        <p:nvSpPr>
          <p:cNvPr id="5" name="Slide Number Placeholder 4"/>
          <p:cNvSpPr>
            <a:spLocks noGrp="1"/>
          </p:cNvSpPr>
          <p:nvPr>
            <p:ph type="sldNum" sz="quarter" idx="4"/>
          </p:nvPr>
        </p:nvSpPr>
        <p:spPr/>
        <p:txBody>
          <a:bodyPr/>
          <a:lstStyle/>
          <a:p>
            <a:r>
              <a:rPr lang="en-US"/>
              <a:t>Slide </a:t>
            </a:r>
            <a:fld id="{EFDB90E0-109D-6646-851E-B47DF95D977E}" type="slidenum">
              <a:rPr lang="en-US" smtClean="0"/>
              <a:pPr/>
              <a:t>17</a:t>
            </a:fld>
            <a:endParaRPr lang="en-US"/>
          </a:p>
        </p:txBody>
      </p:sp>
      <p:sp>
        <p:nvSpPr>
          <p:cNvPr id="6" name="Footer Placeholder 5"/>
          <p:cNvSpPr>
            <a:spLocks noGrp="1"/>
          </p:cNvSpPr>
          <p:nvPr>
            <p:ph type="ftr" sz="quarter" idx="3"/>
          </p:nvPr>
        </p:nvSpPr>
        <p:spPr/>
        <p:txBody>
          <a:bodyPr/>
          <a:lstStyle/>
          <a:p>
            <a:r>
              <a:rPr lang="en-US"/>
              <a:t>CSU CT 310 Web Development ©Ross Beveridge &amp; Jamie Ruiz</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97074"/>
            <a:ext cx="8534400" cy="3077162"/>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974682"/>
            <a:ext cx="5257800" cy="2946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4166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83297"/>
            <a:ext cx="8382000" cy="1143000"/>
          </a:xfrm>
        </p:spPr>
        <p:txBody>
          <a:bodyPr/>
          <a:lstStyle/>
          <a:p>
            <a:r>
              <a:rPr lang="en-US" dirty="0"/>
              <a:t>To Learn More HTML </a:t>
            </a:r>
            <a:r>
              <a:rPr lang="is-IS" dirty="0"/>
              <a:t>…	</a:t>
            </a:r>
            <a:endParaRPr lang="en-US" dirty="0"/>
          </a:p>
        </p:txBody>
      </p:sp>
      <p:sp>
        <p:nvSpPr>
          <p:cNvPr id="4" name="Date Placeholder 3"/>
          <p:cNvSpPr>
            <a:spLocks noGrp="1"/>
          </p:cNvSpPr>
          <p:nvPr>
            <p:ph type="dt" sz="half" idx="10"/>
          </p:nvPr>
        </p:nvSpPr>
        <p:spPr/>
        <p:txBody>
          <a:bodyPr/>
          <a:lstStyle/>
          <a:p>
            <a:fld id="{BEA37DDB-36AC-FD46-A2B5-050248392219}" type="datetime1">
              <a:rPr lang="en-US" smtClean="0"/>
              <a:t>1/19/2018</a:t>
            </a:fld>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18</a:t>
            </a:fld>
            <a:endParaRPr lang="en-US"/>
          </a:p>
        </p:txBody>
      </p:sp>
      <p:sp>
        <p:nvSpPr>
          <p:cNvPr id="6" name="Footer Placeholder 5"/>
          <p:cNvSpPr>
            <a:spLocks noGrp="1"/>
          </p:cNvSpPr>
          <p:nvPr>
            <p:ph type="ftr" sz="quarter" idx="3"/>
          </p:nvPr>
        </p:nvSpPr>
        <p:spPr/>
        <p:txBody>
          <a:bodyPr/>
          <a:lstStyle/>
          <a:p>
            <a:r>
              <a:rPr lang="en-US"/>
              <a:t>CSU CT 310 Web Development ©Ross Beveridge &amp; Jamie Ruiz</a:t>
            </a:r>
            <a:endParaRPr lang="en-US" dirty="0"/>
          </a:p>
        </p:txBody>
      </p:sp>
      <p:sp>
        <p:nvSpPr>
          <p:cNvPr id="7" name="TextBox 6"/>
          <p:cNvSpPr txBox="1"/>
          <p:nvPr/>
        </p:nvSpPr>
        <p:spPr>
          <a:xfrm>
            <a:off x="457200" y="921603"/>
            <a:ext cx="8001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Few things are easier to learn from the web than the basic language of the web.</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05000"/>
            <a:ext cx="8534400" cy="3724406"/>
          </a:xfrm>
          <a:prstGeom prst="rect">
            <a:avLst/>
          </a:prstGeom>
        </p:spPr>
      </p:pic>
      <p:sp>
        <p:nvSpPr>
          <p:cNvPr id="9" name="TextBox 8"/>
          <p:cNvSpPr txBox="1"/>
          <p:nvPr/>
        </p:nvSpPr>
        <p:spPr>
          <a:xfrm>
            <a:off x="457200" y="6008173"/>
            <a:ext cx="8001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W3schools - a just fine place to start.</a:t>
            </a:r>
          </a:p>
        </p:txBody>
      </p:sp>
      <p:sp>
        <p:nvSpPr>
          <p:cNvPr id="10" name="Up Arrow 9"/>
          <p:cNvSpPr/>
          <p:nvPr/>
        </p:nvSpPr>
        <p:spPr bwMode="auto">
          <a:xfrm>
            <a:off x="4514850" y="2209799"/>
            <a:ext cx="457200" cy="3886201"/>
          </a:xfrm>
          <a:prstGeom prst="upArrow">
            <a:avLst/>
          </a:pr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759162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Deep Documentation</a:t>
            </a:r>
          </a:p>
        </p:txBody>
      </p:sp>
      <p:sp>
        <p:nvSpPr>
          <p:cNvPr id="3" name="Date Placeholder 2"/>
          <p:cNvSpPr>
            <a:spLocks noGrp="1"/>
          </p:cNvSpPr>
          <p:nvPr>
            <p:ph type="dt" sz="half" idx="10"/>
          </p:nvPr>
        </p:nvSpPr>
        <p:spPr/>
        <p:txBody>
          <a:bodyPr/>
          <a:lstStyle/>
          <a:p>
            <a:fld id="{D68BE6AC-66CB-B94B-B201-03AC6BDCBE80}" type="datetime1">
              <a:rPr lang="en-US" smtClean="0"/>
              <a:t>1/19/2018</a:t>
            </a:fld>
            <a:endParaRPr lang="en-US"/>
          </a:p>
        </p:txBody>
      </p:sp>
      <p:sp>
        <p:nvSpPr>
          <p:cNvPr id="4" name="Slide Number Placeholder 3"/>
          <p:cNvSpPr>
            <a:spLocks noGrp="1"/>
          </p:cNvSpPr>
          <p:nvPr>
            <p:ph type="sldNum" sz="quarter" idx="12"/>
          </p:nvPr>
        </p:nvSpPr>
        <p:spPr/>
        <p:txBody>
          <a:bodyPr/>
          <a:lstStyle/>
          <a:p>
            <a:r>
              <a:rPr lang="en-US"/>
              <a:t>Slide </a:t>
            </a:r>
            <a:fld id="{2A77E989-7BA9-BB42-8ABA-805A613F14AF}" type="slidenum">
              <a:rPr lang="en-US" smtClean="0"/>
              <a:pPr/>
              <a:t>19</a:t>
            </a:fld>
            <a:endParaRPr lang="en-US"/>
          </a:p>
        </p:txBody>
      </p:sp>
      <p:sp>
        <p:nvSpPr>
          <p:cNvPr id="5" name="Footer Placeholder 4"/>
          <p:cNvSpPr>
            <a:spLocks noGrp="1"/>
          </p:cNvSpPr>
          <p:nvPr>
            <p:ph type="ftr" sz="quarter" idx="3"/>
          </p:nvPr>
        </p:nvSpPr>
        <p:spPr/>
        <p:txBody>
          <a:bodyPr/>
          <a:lstStyle/>
          <a:p>
            <a:r>
              <a:rPr lang="en-US"/>
              <a:t>CSU CT 310 Web Development ©Ross Beveridge &amp; Jamie Ruiz</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90600"/>
            <a:ext cx="8534400" cy="3995962"/>
          </a:xfrm>
          <a:prstGeom prst="rect">
            <a:avLst/>
          </a:prstGeom>
          <a:ln>
            <a:noFill/>
          </a:ln>
          <a:effectLst>
            <a:outerShdw blurRad="190500" algn="tl" rotWithShape="0">
              <a:srgbClr val="000000">
                <a:alpha val="70000"/>
              </a:srgbClr>
            </a:outerShdw>
          </a:effectLst>
        </p:spPr>
      </p:pic>
      <p:sp>
        <p:nvSpPr>
          <p:cNvPr id="7" name="TextBox 6"/>
          <p:cNvSpPr txBox="1"/>
          <p:nvPr/>
        </p:nvSpPr>
        <p:spPr>
          <a:xfrm>
            <a:off x="584200" y="5105400"/>
            <a:ext cx="80010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Do not confuse w3schools and W3C.  Very different organizations with very different roles to play.  Definitive information generally a W3C.</a:t>
            </a:r>
          </a:p>
        </p:txBody>
      </p:sp>
    </p:spTree>
    <p:extLst>
      <p:ext uri="{BB962C8B-B14F-4D97-AF65-F5344CB8AC3E}">
        <p14:creationId xmlns:p14="http://schemas.microsoft.com/office/powerpoint/2010/main" val="13918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4546600" y="1593849"/>
            <a:ext cx="3886200" cy="463899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1" name="Rectangle 10"/>
          <p:cNvSpPr/>
          <p:nvPr/>
        </p:nvSpPr>
        <p:spPr bwMode="auto">
          <a:xfrm>
            <a:off x="444500" y="1593849"/>
            <a:ext cx="3886200" cy="463899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2" name="Title 1"/>
          <p:cNvSpPr>
            <a:spLocks noGrp="1"/>
          </p:cNvSpPr>
          <p:nvPr>
            <p:ph type="title"/>
          </p:nvPr>
        </p:nvSpPr>
        <p:spPr/>
        <p:txBody>
          <a:bodyPr/>
          <a:lstStyle/>
          <a:p>
            <a:r>
              <a:rPr lang="en-US" dirty="0"/>
              <a:t>Metaphor: Learning HTML</a:t>
            </a:r>
          </a:p>
        </p:txBody>
      </p:sp>
      <p:sp>
        <p:nvSpPr>
          <p:cNvPr id="4" name="Date Placeholder 3"/>
          <p:cNvSpPr>
            <a:spLocks noGrp="1"/>
          </p:cNvSpPr>
          <p:nvPr>
            <p:ph type="dt" sz="half" idx="10"/>
          </p:nvPr>
        </p:nvSpPr>
        <p:spPr/>
        <p:txBody>
          <a:bodyPr/>
          <a:lstStyle/>
          <a:p>
            <a:fld id="{BEA37DDB-36AC-FD46-A2B5-050248392219}" type="datetime1">
              <a:rPr lang="en-US" smtClean="0"/>
              <a:t>1/19/2018</a:t>
            </a:fld>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2</a:t>
            </a:fld>
            <a:endParaRPr lang="en-US"/>
          </a:p>
        </p:txBody>
      </p:sp>
      <p:sp>
        <p:nvSpPr>
          <p:cNvPr id="6" name="Footer Placeholder 5"/>
          <p:cNvSpPr>
            <a:spLocks noGrp="1"/>
          </p:cNvSpPr>
          <p:nvPr>
            <p:ph type="ftr" sz="quarter" idx="3"/>
          </p:nvPr>
        </p:nvSpPr>
        <p:spPr/>
        <p:txBody>
          <a:bodyPr/>
          <a:lstStyle/>
          <a:p>
            <a:r>
              <a:rPr lang="en-US"/>
              <a:t>CSU CT 310 Web Development ©Ross Beveridge &amp; Jamie Ruiz</a:t>
            </a:r>
            <a:endParaRPr lang="en-US" dirty="0"/>
          </a:p>
        </p:txBody>
      </p:sp>
      <p:sp>
        <p:nvSpPr>
          <p:cNvPr id="7" name="TextBox 6"/>
          <p:cNvSpPr txBox="1"/>
          <p:nvPr/>
        </p:nvSpPr>
        <p:spPr>
          <a:xfrm>
            <a:off x="457200" y="1093762"/>
            <a:ext cx="3581400" cy="461665"/>
          </a:xfrm>
          <a:prstGeom prst="rect">
            <a:avLst/>
          </a:prstGeom>
          <a:noFill/>
        </p:spPr>
        <p:txBody>
          <a:bodyPr wrap="square" rtlCol="0">
            <a:spAutoFit/>
          </a:bodyPr>
          <a:lstStyle/>
          <a:p>
            <a:r>
              <a:rPr lang="en-US" dirty="0"/>
              <a:t>Start naming tools: </a:t>
            </a:r>
          </a:p>
        </p:txBody>
      </p:sp>
      <p:sp>
        <p:nvSpPr>
          <p:cNvPr id="8" name="TextBox 7"/>
          <p:cNvSpPr txBox="1"/>
          <p:nvPr/>
        </p:nvSpPr>
        <p:spPr>
          <a:xfrm>
            <a:off x="4572000" y="1093762"/>
            <a:ext cx="3886200" cy="461665"/>
          </a:xfrm>
          <a:prstGeom prst="rect">
            <a:avLst/>
          </a:prstGeom>
          <a:noFill/>
        </p:spPr>
        <p:txBody>
          <a:bodyPr wrap="square" rtlCol="0">
            <a:spAutoFit/>
          </a:bodyPr>
          <a:lstStyle/>
          <a:p>
            <a:r>
              <a:rPr lang="en-US" dirty="0"/>
              <a:t>Start building a house: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950" y="1673869"/>
            <a:ext cx="3124200" cy="2343150"/>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73869"/>
            <a:ext cx="3332528" cy="3510262"/>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685800" y="4191000"/>
            <a:ext cx="3048000" cy="1569660"/>
          </a:xfrm>
          <a:prstGeom prst="rect">
            <a:avLst/>
          </a:prstGeom>
          <a:noFill/>
        </p:spPr>
        <p:txBody>
          <a:bodyPr wrap="square" rtlCol="0">
            <a:spAutoFit/>
          </a:bodyPr>
          <a:lstStyle/>
          <a:p>
            <a:r>
              <a:rPr lang="en-US" dirty="0">
                <a:solidFill>
                  <a:schemeClr val="accent6">
                    <a:lumMod val="50000"/>
                  </a:schemeClr>
                </a:solidFill>
              </a:rPr>
              <a:t>Today we will review a few houses and name a few tools.</a:t>
            </a:r>
          </a:p>
        </p:txBody>
      </p:sp>
      <p:sp>
        <p:nvSpPr>
          <p:cNvPr id="14" name="TextBox 13"/>
          <p:cNvSpPr txBox="1"/>
          <p:nvPr/>
        </p:nvSpPr>
        <p:spPr>
          <a:xfrm>
            <a:off x="4800600" y="5264150"/>
            <a:ext cx="3505200" cy="830997"/>
          </a:xfrm>
          <a:prstGeom prst="rect">
            <a:avLst/>
          </a:prstGeom>
          <a:noFill/>
        </p:spPr>
        <p:txBody>
          <a:bodyPr wrap="square" rtlCol="0">
            <a:spAutoFit/>
          </a:bodyPr>
          <a:lstStyle/>
          <a:p>
            <a:r>
              <a:rPr lang="en-US" dirty="0">
                <a:solidFill>
                  <a:schemeClr val="accent6">
                    <a:lumMod val="50000"/>
                  </a:schemeClr>
                </a:solidFill>
              </a:rPr>
              <a:t>Next, we learn by building. </a:t>
            </a:r>
          </a:p>
        </p:txBody>
      </p:sp>
      <p:sp>
        <p:nvSpPr>
          <p:cNvPr id="15" name="TextBox 14"/>
          <p:cNvSpPr txBox="1"/>
          <p:nvPr/>
        </p:nvSpPr>
        <p:spPr>
          <a:xfrm>
            <a:off x="495300" y="6306516"/>
            <a:ext cx="3505200" cy="261610"/>
          </a:xfrm>
          <a:prstGeom prst="rect">
            <a:avLst/>
          </a:prstGeom>
          <a:noFill/>
        </p:spPr>
        <p:txBody>
          <a:bodyPr wrap="square" rtlCol="0">
            <a:spAutoFit/>
          </a:bodyPr>
          <a:lstStyle/>
          <a:p>
            <a:r>
              <a:rPr lang="en-US" sz="1100" dirty="0"/>
              <a:t>Images from </a:t>
            </a:r>
            <a:r>
              <a:rPr lang="en-US" sz="1100" dirty="0" err="1"/>
              <a:t>Morguefile</a:t>
            </a:r>
            <a:r>
              <a:rPr lang="en-US" sz="1100" dirty="0"/>
              <a:t>.</a:t>
            </a:r>
          </a:p>
        </p:txBody>
      </p:sp>
    </p:spTree>
    <p:extLst>
      <p:ext uri="{BB962C8B-B14F-4D97-AF65-F5344CB8AC3E}">
        <p14:creationId xmlns:p14="http://schemas.microsoft.com/office/powerpoint/2010/main" val="82391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Basics: Where is a Site?</a:t>
            </a:r>
            <a:endParaRPr lang="en-US" dirty="0"/>
          </a:p>
        </p:txBody>
      </p:sp>
      <p:sp>
        <p:nvSpPr>
          <p:cNvPr id="3" name="Content Placeholder 2"/>
          <p:cNvSpPr>
            <a:spLocks noGrp="1"/>
          </p:cNvSpPr>
          <p:nvPr>
            <p:ph idx="1"/>
          </p:nvPr>
        </p:nvSpPr>
        <p:spPr/>
        <p:txBody>
          <a:bodyPr/>
          <a:lstStyle/>
          <a:p>
            <a:r>
              <a:rPr lang="en-US"/>
              <a:t>Client view</a:t>
            </a:r>
          </a:p>
          <a:p>
            <a:pPr lvl="1"/>
            <a:r>
              <a:rPr lang="en-US"/>
              <a:t>At the other end of a URL</a:t>
            </a:r>
          </a:p>
          <a:p>
            <a:r>
              <a:rPr lang="en-US"/>
              <a:t>Server view</a:t>
            </a:r>
          </a:p>
          <a:p>
            <a:pPr lvl="1"/>
            <a:r>
              <a:rPr lang="en-US"/>
              <a:t>At a designated root directory</a:t>
            </a:r>
          </a:p>
          <a:p>
            <a:r>
              <a:rPr lang="en-US"/>
              <a:t>Whose server?</a:t>
            </a:r>
          </a:p>
          <a:p>
            <a:pPr lvl="1"/>
            <a:r>
              <a:rPr lang="en-US"/>
              <a:t>CS Department</a:t>
            </a:r>
          </a:p>
          <a:p>
            <a:pPr lvl="1"/>
            <a:r>
              <a:rPr lang="en-US"/>
              <a:t>Your laptop</a:t>
            </a:r>
            <a:endParaRPr lang="en-US" dirty="0"/>
          </a:p>
        </p:txBody>
      </p:sp>
      <p:sp>
        <p:nvSpPr>
          <p:cNvPr id="4" name="Date Placeholder 3"/>
          <p:cNvSpPr>
            <a:spLocks noGrp="1"/>
          </p:cNvSpPr>
          <p:nvPr>
            <p:ph type="dt" sz="half" idx="2"/>
          </p:nvPr>
        </p:nvSpPr>
        <p:spPr/>
        <p:txBody>
          <a:bodyPr/>
          <a:lstStyle/>
          <a:p>
            <a:fld id="{946F3E58-1913-BB4D-AAD8-D13329E5335C}" type="datetime1">
              <a:rPr lang="en-US" smtClean="0"/>
              <a:pPr/>
              <a:t>1/19/2018</a:t>
            </a:fld>
            <a:endParaRPr lang="en-US"/>
          </a:p>
        </p:txBody>
      </p:sp>
      <p:sp>
        <p:nvSpPr>
          <p:cNvPr id="6" name="Slide Number Placeholder 5"/>
          <p:cNvSpPr>
            <a:spLocks noGrp="1"/>
          </p:cNvSpPr>
          <p:nvPr>
            <p:ph type="sldNum" sz="quarter" idx="4"/>
          </p:nvPr>
        </p:nvSpPr>
        <p:spPr/>
        <p:txBody>
          <a:bodyPr/>
          <a:lstStyle/>
          <a:p>
            <a:r>
              <a:rPr lang="en-US"/>
              <a:t>Slide </a:t>
            </a:r>
            <a:fld id="{F9A72CF8-5567-AB49-93BD-487DAF21E1BE}" type="slidenum">
              <a:rPr lang="en-US" smtClean="0"/>
              <a:pPr/>
              <a:t>3</a:t>
            </a:fld>
            <a:endParaRPr lang="en-US"/>
          </a:p>
        </p:txBody>
      </p:sp>
      <p:sp>
        <p:nvSpPr>
          <p:cNvPr id="5" name="Footer Placeholder 4"/>
          <p:cNvSpPr>
            <a:spLocks noGrp="1"/>
          </p:cNvSpPr>
          <p:nvPr>
            <p:ph type="ftr" sz="quarter" idx="3"/>
          </p:nvPr>
        </p:nvSpPr>
        <p:spPr/>
        <p:txBody>
          <a:bodyPr/>
          <a:lstStyle/>
          <a:p>
            <a:r>
              <a:rPr lang="en-US"/>
              <a:t>CSU CT 310 Web Development ©Ross Beveridge &amp; Jamie Ruiz</a:t>
            </a:r>
            <a:endParaRPr lang="en-US" dirty="0"/>
          </a:p>
        </p:txBody>
      </p:sp>
    </p:spTree>
    <p:extLst>
      <p:ext uri="{BB962C8B-B14F-4D97-AF65-F5344CB8AC3E}">
        <p14:creationId xmlns:p14="http://schemas.microsoft.com/office/powerpoint/2010/main" val="88869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Development / Published</a:t>
            </a:r>
            <a:endParaRPr lang="en-US" dirty="0"/>
          </a:p>
        </p:txBody>
      </p:sp>
      <p:sp>
        <p:nvSpPr>
          <p:cNvPr id="4" name="Date Placeholder 3"/>
          <p:cNvSpPr>
            <a:spLocks noGrp="1"/>
          </p:cNvSpPr>
          <p:nvPr>
            <p:ph type="dt" sz="half" idx="10"/>
          </p:nvPr>
        </p:nvSpPr>
        <p:spPr/>
        <p:txBody>
          <a:bodyPr/>
          <a:lstStyle/>
          <a:p>
            <a:fld id="{3572F4FF-DBBA-894F-A0F0-1F318124E342}" type="datetime1">
              <a:rPr lang="en-US" smtClean="0"/>
              <a:pPr/>
              <a:t>1/19/2018</a:t>
            </a:fld>
            <a:endParaRPr lang="en-US" dirty="0"/>
          </a:p>
        </p:txBody>
      </p:sp>
      <p:sp>
        <p:nvSpPr>
          <p:cNvPr id="6" name="Slide Number Placeholder 5"/>
          <p:cNvSpPr>
            <a:spLocks noGrp="1"/>
          </p:cNvSpPr>
          <p:nvPr>
            <p:ph type="sldNum" sz="quarter" idx="12"/>
          </p:nvPr>
        </p:nvSpPr>
        <p:spPr/>
        <p:txBody>
          <a:bodyPr/>
          <a:lstStyle/>
          <a:p>
            <a:r>
              <a:rPr lang="en-US"/>
              <a:t>Slide </a:t>
            </a:r>
            <a:fld id="{F9A72CF8-5567-AB49-93BD-487DAF21E1BE}" type="slidenum">
              <a:rPr lang="en-US" smtClean="0"/>
              <a:pPr/>
              <a:t>4</a:t>
            </a:fld>
            <a:endParaRPr lang="en-US"/>
          </a:p>
        </p:txBody>
      </p:sp>
      <p:sp>
        <p:nvSpPr>
          <p:cNvPr id="2" name="Footer Placeholder 1"/>
          <p:cNvSpPr>
            <a:spLocks noGrp="1"/>
          </p:cNvSpPr>
          <p:nvPr>
            <p:ph type="ftr" sz="quarter" idx="3"/>
          </p:nvPr>
        </p:nvSpPr>
        <p:spPr/>
        <p:txBody>
          <a:bodyPr/>
          <a:lstStyle/>
          <a:p>
            <a:r>
              <a:rPr lang="en-US"/>
              <a:t>CSU CT 310 Web Development ©Ross Beveridge &amp; Jamie Ruiz</a:t>
            </a:r>
            <a:endParaRPr lang="en-US" dirty="0"/>
          </a:p>
        </p:txBody>
      </p:sp>
      <p:pic>
        <p:nvPicPr>
          <p:cNvPr id="7" name="Picture 6" descr="This picture shows 2 screenshots. The top one is the course website being served by &quot;local host&quot; - meaning it is being served by the Apache server running local to this Apple laptop. The bottom one appears identical except that the URL indicates that it is being served by the Apache server in the computer science department. This illustrates a very critical issue when looking at webpages and thinking about development. Generally, development is done on a development server that is separate from the public server where sites are published." title="Locahost and CS Dept Versions of Course Home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068244"/>
            <a:ext cx="7772400" cy="5103956"/>
          </a:xfrm>
          <a:prstGeom prst="rect">
            <a:avLst/>
          </a:prstGeom>
          <a:ln w="38100" cmpd="sng">
            <a:solidFill>
              <a:schemeClr val="tx1"/>
            </a:solidFill>
          </a:ln>
        </p:spPr>
      </p:pic>
    </p:spTree>
    <p:extLst>
      <p:ext uri="{BB962C8B-B14F-4D97-AF65-F5344CB8AC3E}">
        <p14:creationId xmlns:p14="http://schemas.microsoft.com/office/powerpoint/2010/main" val="46293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 CT 310 – CS Dept. Hosts</a:t>
            </a:r>
            <a:endParaRPr lang="en-US" dirty="0"/>
          </a:p>
        </p:txBody>
      </p:sp>
      <p:sp>
        <p:nvSpPr>
          <p:cNvPr id="6" name="Content Placeholder 5"/>
          <p:cNvSpPr>
            <a:spLocks noGrp="1"/>
          </p:cNvSpPr>
          <p:nvPr>
            <p:ph idx="1"/>
          </p:nvPr>
        </p:nvSpPr>
        <p:spPr/>
        <p:txBody>
          <a:bodyPr/>
          <a:lstStyle/>
          <a:p>
            <a:r>
              <a:rPr lang="en-US" dirty="0"/>
              <a:t>Publish sites built for CT 310 under your account in CS department.</a:t>
            </a:r>
          </a:p>
          <a:p>
            <a:pPr lvl="1"/>
            <a:r>
              <a:rPr lang="en-US" dirty="0"/>
              <a:t>Develop in place, or</a:t>
            </a:r>
          </a:p>
          <a:p>
            <a:pPr lvl="1"/>
            <a:r>
              <a:rPr lang="en-US" dirty="0"/>
              <a:t>develop on your own platform</a:t>
            </a:r>
          </a:p>
          <a:p>
            <a:r>
              <a:rPr lang="en-US" dirty="0"/>
              <a:t>CSB 120 Machines for instance, or</a:t>
            </a:r>
          </a:p>
          <a:p>
            <a:pPr marL="457200" lvl="1" indent="0">
              <a:buNone/>
            </a:pPr>
            <a:r>
              <a:rPr lang="en-US" dirty="0"/>
              <a:t>remote login with X11, or</a:t>
            </a:r>
          </a:p>
          <a:p>
            <a:r>
              <a:rPr lang="en-US" dirty="0"/>
              <a:t>Test locally then deploy</a:t>
            </a:r>
          </a:p>
          <a:p>
            <a:pPr lvl="1"/>
            <a:r>
              <a:rPr lang="en-US" dirty="0"/>
              <a:t>… if you do this, test what you move!</a:t>
            </a:r>
          </a:p>
        </p:txBody>
      </p:sp>
      <p:sp>
        <p:nvSpPr>
          <p:cNvPr id="3" name="Date Placeholder 2"/>
          <p:cNvSpPr>
            <a:spLocks noGrp="1"/>
          </p:cNvSpPr>
          <p:nvPr>
            <p:ph type="dt" sz="half" idx="2"/>
          </p:nvPr>
        </p:nvSpPr>
        <p:spPr/>
        <p:txBody>
          <a:bodyPr/>
          <a:lstStyle/>
          <a:p>
            <a:fld id="{F1709950-E3FD-8947-9522-E764F7CD005D}" type="datetime1">
              <a:rPr lang="en-US" smtClean="0"/>
              <a:pPr/>
              <a:t>1/19/2018</a:t>
            </a:fld>
            <a:endParaRPr lang="en-US" dirty="0"/>
          </a:p>
        </p:txBody>
      </p:sp>
      <p:sp>
        <p:nvSpPr>
          <p:cNvPr id="5" name="Slide Number Placeholder 4"/>
          <p:cNvSpPr>
            <a:spLocks noGrp="1"/>
          </p:cNvSpPr>
          <p:nvPr>
            <p:ph type="sldNum" sz="quarter" idx="4"/>
          </p:nvPr>
        </p:nvSpPr>
        <p:spPr/>
        <p:txBody>
          <a:bodyPr/>
          <a:lstStyle/>
          <a:p>
            <a:r>
              <a:rPr lang="en-US"/>
              <a:t>Slide </a:t>
            </a:r>
            <a:fld id="{2A77E989-7BA9-BB42-8ABA-805A613F14AF}" type="slidenum">
              <a:rPr lang="en-US" smtClean="0"/>
              <a:pPr/>
              <a:t>5</a:t>
            </a:fld>
            <a:endParaRPr lang="en-US"/>
          </a:p>
        </p:txBody>
      </p:sp>
      <p:sp>
        <p:nvSpPr>
          <p:cNvPr id="4" name="Footer Placeholder 3"/>
          <p:cNvSpPr>
            <a:spLocks noGrp="1"/>
          </p:cNvSpPr>
          <p:nvPr>
            <p:ph type="ftr" sz="quarter" idx="3"/>
          </p:nvPr>
        </p:nvSpPr>
        <p:spPr/>
        <p:txBody>
          <a:bodyPr/>
          <a:lstStyle/>
          <a:p>
            <a:r>
              <a:rPr lang="en-US"/>
              <a:t>CSU CT 310 Web Development ©Ross Beveridge &amp; Jamie Ruiz</a:t>
            </a:r>
            <a:endParaRPr lang="en-US" dirty="0"/>
          </a:p>
        </p:txBody>
      </p:sp>
    </p:spTree>
    <p:extLst>
      <p:ext uri="{BB962C8B-B14F-4D97-AF65-F5344CB8AC3E}">
        <p14:creationId xmlns:p14="http://schemas.microsoft.com/office/powerpoint/2010/main" val="290126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Tools for Writing Pages</a:t>
            </a:r>
            <a:endParaRPr lang="en-US" dirty="0"/>
          </a:p>
        </p:txBody>
      </p:sp>
      <p:sp>
        <p:nvSpPr>
          <p:cNvPr id="3" name="Content Placeholder 2"/>
          <p:cNvSpPr>
            <a:spLocks noGrp="1"/>
          </p:cNvSpPr>
          <p:nvPr>
            <p:ph idx="1"/>
          </p:nvPr>
        </p:nvSpPr>
        <p:spPr/>
        <p:txBody>
          <a:bodyPr/>
          <a:lstStyle/>
          <a:p>
            <a:r>
              <a:rPr lang="en-US" dirty="0"/>
              <a:t>There are many choices</a:t>
            </a:r>
          </a:p>
          <a:p>
            <a:pPr lvl="1"/>
            <a:r>
              <a:rPr lang="en-US" dirty="0"/>
              <a:t>Editors: emacs, vi, notepad, </a:t>
            </a:r>
            <a:r>
              <a:rPr lang="en-US" dirty="0" err="1"/>
              <a:t>gedit</a:t>
            </a:r>
            <a:r>
              <a:rPr lang="en-US" dirty="0"/>
              <a:t>, bluefish, atom, </a:t>
            </a:r>
            <a:r>
              <a:rPr lang="en-US" dirty="0" err="1"/>
              <a:t>notpad</a:t>
            </a:r>
            <a:r>
              <a:rPr lang="en-US" dirty="0"/>
              <a:t>++ …  </a:t>
            </a:r>
          </a:p>
          <a:p>
            <a:pPr lvl="1"/>
            <a:r>
              <a:rPr lang="en-US" dirty="0"/>
              <a:t>Dreamweaver, </a:t>
            </a:r>
          </a:p>
          <a:p>
            <a:pPr lvl="1"/>
            <a:r>
              <a:rPr lang="en-US" dirty="0"/>
              <a:t>NetBeans,</a:t>
            </a:r>
          </a:p>
          <a:p>
            <a:pPr lvl="1"/>
            <a:r>
              <a:rPr lang="en-US" dirty="0"/>
              <a:t>Eclipse</a:t>
            </a:r>
          </a:p>
          <a:p>
            <a:pPr lvl="1"/>
            <a:r>
              <a:rPr lang="en-US" dirty="0"/>
              <a:t>Komodo Edit</a:t>
            </a:r>
          </a:p>
          <a:p>
            <a:r>
              <a:rPr lang="en-US" dirty="0"/>
              <a:t>Cloud based tools coming on fast</a:t>
            </a:r>
          </a:p>
          <a:p>
            <a:pPr lvl="1"/>
            <a:endParaRPr lang="en-US" dirty="0"/>
          </a:p>
        </p:txBody>
      </p:sp>
      <p:sp>
        <p:nvSpPr>
          <p:cNvPr id="4" name="Date Placeholder 3"/>
          <p:cNvSpPr>
            <a:spLocks noGrp="1"/>
          </p:cNvSpPr>
          <p:nvPr>
            <p:ph type="dt" sz="half" idx="2"/>
          </p:nvPr>
        </p:nvSpPr>
        <p:spPr/>
        <p:txBody>
          <a:bodyPr/>
          <a:lstStyle/>
          <a:p>
            <a:fld id="{32C2A728-FD80-964D-82D0-AE2594AA4B58}" type="datetime1">
              <a:rPr lang="en-US" smtClean="0"/>
              <a:pPr/>
              <a:t>1/19/2018</a:t>
            </a:fld>
            <a:endParaRPr lang="en-US"/>
          </a:p>
        </p:txBody>
      </p:sp>
      <p:sp>
        <p:nvSpPr>
          <p:cNvPr id="6" name="Slide Number Placeholder 5"/>
          <p:cNvSpPr>
            <a:spLocks noGrp="1"/>
          </p:cNvSpPr>
          <p:nvPr>
            <p:ph type="sldNum" sz="quarter" idx="4"/>
          </p:nvPr>
        </p:nvSpPr>
        <p:spPr/>
        <p:txBody>
          <a:bodyPr/>
          <a:lstStyle/>
          <a:p>
            <a:r>
              <a:rPr lang="en-US"/>
              <a:t>Slide </a:t>
            </a:r>
            <a:fld id="{F9A72CF8-5567-AB49-93BD-487DAF21E1BE}" type="slidenum">
              <a:rPr lang="en-US" smtClean="0"/>
              <a:pPr/>
              <a:t>6</a:t>
            </a:fld>
            <a:endParaRPr lang="en-US"/>
          </a:p>
        </p:txBody>
      </p:sp>
      <p:sp>
        <p:nvSpPr>
          <p:cNvPr id="5" name="Footer Placeholder 4"/>
          <p:cNvSpPr>
            <a:spLocks noGrp="1"/>
          </p:cNvSpPr>
          <p:nvPr>
            <p:ph type="ftr" sz="quarter" idx="3"/>
          </p:nvPr>
        </p:nvSpPr>
        <p:spPr/>
        <p:txBody>
          <a:bodyPr/>
          <a:lstStyle/>
          <a:p>
            <a:r>
              <a:rPr lang="en-US"/>
              <a:t>CSU CT 310 Web Development ©Ross Beveridge &amp; Jamie Ruiz</a:t>
            </a:r>
            <a:endParaRPr lang="en-US" dirty="0"/>
          </a:p>
        </p:txBody>
      </p:sp>
    </p:spTree>
    <p:extLst>
      <p:ext uri="{BB962C8B-B14F-4D97-AF65-F5344CB8AC3E}">
        <p14:creationId xmlns:p14="http://schemas.microsoft.com/office/powerpoint/2010/main" val="21317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Tools for Writing Pages</a:t>
            </a:r>
            <a:endParaRPr lang="en-US" dirty="0"/>
          </a:p>
        </p:txBody>
      </p:sp>
      <p:sp>
        <p:nvSpPr>
          <p:cNvPr id="3" name="Content Placeholder 2"/>
          <p:cNvSpPr>
            <a:spLocks noGrp="1"/>
          </p:cNvSpPr>
          <p:nvPr>
            <p:ph idx="1"/>
          </p:nvPr>
        </p:nvSpPr>
        <p:spPr/>
        <p:txBody>
          <a:bodyPr/>
          <a:lstStyle/>
          <a:p>
            <a:r>
              <a:rPr lang="en-US" dirty="0"/>
              <a:t>We will use Komodo Edit in lecture</a:t>
            </a:r>
          </a:p>
          <a:p>
            <a:pPr lvl="1"/>
            <a:r>
              <a:rPr lang="en-US" dirty="0"/>
              <a:t>Light weight</a:t>
            </a:r>
          </a:p>
          <a:p>
            <a:pPr lvl="1"/>
            <a:r>
              <a:rPr lang="en-US" dirty="0"/>
              <a:t>Code Completion</a:t>
            </a:r>
          </a:p>
          <a:p>
            <a:pPr lvl="1"/>
            <a:r>
              <a:rPr lang="en-US" dirty="0"/>
              <a:t>Test on the browser anyways…</a:t>
            </a:r>
          </a:p>
          <a:p>
            <a:r>
              <a:rPr lang="en-US" dirty="0"/>
              <a:t>Developer tools are also very useful</a:t>
            </a:r>
          </a:p>
          <a:p>
            <a:pPr lvl="1"/>
            <a:r>
              <a:rPr lang="en-US" dirty="0"/>
              <a:t>Firebug, Chrome, IE, etc.</a:t>
            </a:r>
          </a:p>
        </p:txBody>
      </p:sp>
      <p:sp>
        <p:nvSpPr>
          <p:cNvPr id="4" name="Date Placeholder 3"/>
          <p:cNvSpPr>
            <a:spLocks noGrp="1"/>
          </p:cNvSpPr>
          <p:nvPr>
            <p:ph type="dt" sz="half" idx="2"/>
          </p:nvPr>
        </p:nvSpPr>
        <p:spPr/>
        <p:txBody>
          <a:bodyPr/>
          <a:lstStyle/>
          <a:p>
            <a:fld id="{77AE48EA-5A24-DC40-97B8-DC5AAE878818}" type="datetime1">
              <a:rPr lang="en-US" smtClean="0"/>
              <a:pPr/>
              <a:t>1/19/2018</a:t>
            </a:fld>
            <a:endParaRPr lang="en-US"/>
          </a:p>
        </p:txBody>
      </p:sp>
      <p:sp>
        <p:nvSpPr>
          <p:cNvPr id="6" name="Slide Number Placeholder 5"/>
          <p:cNvSpPr>
            <a:spLocks noGrp="1"/>
          </p:cNvSpPr>
          <p:nvPr>
            <p:ph type="sldNum" sz="quarter" idx="4"/>
          </p:nvPr>
        </p:nvSpPr>
        <p:spPr/>
        <p:txBody>
          <a:bodyPr/>
          <a:lstStyle/>
          <a:p>
            <a:r>
              <a:rPr lang="en-US"/>
              <a:t>Slide </a:t>
            </a:r>
            <a:fld id="{F9A72CF8-5567-AB49-93BD-487DAF21E1BE}" type="slidenum">
              <a:rPr lang="en-US" smtClean="0"/>
              <a:pPr/>
              <a:t>7</a:t>
            </a:fld>
            <a:endParaRPr lang="en-US"/>
          </a:p>
        </p:txBody>
      </p:sp>
      <p:sp>
        <p:nvSpPr>
          <p:cNvPr id="5" name="Footer Placeholder 4"/>
          <p:cNvSpPr>
            <a:spLocks noGrp="1"/>
          </p:cNvSpPr>
          <p:nvPr>
            <p:ph type="ftr" sz="quarter" idx="3"/>
          </p:nvPr>
        </p:nvSpPr>
        <p:spPr/>
        <p:txBody>
          <a:bodyPr/>
          <a:lstStyle/>
          <a:p>
            <a:r>
              <a:rPr lang="en-US"/>
              <a:t>CSU CT 310 Web Development ©Ross Beveridge &amp; Jamie Ruiz</a:t>
            </a:r>
            <a:endParaRPr lang="en-US" dirty="0"/>
          </a:p>
        </p:txBody>
      </p:sp>
    </p:spTree>
    <p:extLst>
      <p:ext uri="{BB962C8B-B14F-4D97-AF65-F5344CB8AC3E}">
        <p14:creationId xmlns:p14="http://schemas.microsoft.com/office/powerpoint/2010/main" val="81475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Standards</a:t>
            </a:r>
          </a:p>
        </p:txBody>
      </p:sp>
      <p:sp>
        <p:nvSpPr>
          <p:cNvPr id="3" name="Content Placeholder 2"/>
          <p:cNvSpPr>
            <a:spLocks noGrp="1"/>
          </p:cNvSpPr>
          <p:nvPr>
            <p:ph idx="1"/>
          </p:nvPr>
        </p:nvSpPr>
        <p:spPr/>
        <p:txBody>
          <a:bodyPr/>
          <a:lstStyle/>
          <a:p>
            <a:r>
              <a:rPr lang="en-US" dirty="0"/>
              <a:t>Ongoing Issue </a:t>
            </a:r>
          </a:p>
          <a:p>
            <a:pPr lvl="1"/>
            <a:r>
              <a:rPr lang="en-US" dirty="0"/>
              <a:t>Browser Compatibility.</a:t>
            </a:r>
          </a:p>
          <a:p>
            <a:r>
              <a:rPr lang="en-US" dirty="0"/>
              <a:t>The World Wide Web Consortium </a:t>
            </a:r>
          </a:p>
          <a:p>
            <a:pPr lvl="1"/>
            <a:r>
              <a:rPr lang="en-US" dirty="0"/>
              <a:t>(W3C) drafts public standards.</a:t>
            </a:r>
          </a:p>
          <a:p>
            <a:r>
              <a:rPr lang="en-US" dirty="0"/>
              <a:t>There is a </a:t>
            </a:r>
            <a:r>
              <a:rPr lang="en-US" dirty="0">
                <a:hlinkClick r:id="rId2"/>
              </a:rPr>
              <a:t>W3C validation </a:t>
            </a:r>
            <a:r>
              <a:rPr lang="en-US" dirty="0"/>
              <a:t>site. </a:t>
            </a:r>
          </a:p>
          <a:p>
            <a:r>
              <a:rPr lang="en-US" dirty="0"/>
              <a:t>Good news, compatibility is improving.</a:t>
            </a:r>
          </a:p>
          <a:p>
            <a:r>
              <a:rPr lang="en-US" dirty="0"/>
              <a:t>But, problems do still arise …</a:t>
            </a:r>
          </a:p>
        </p:txBody>
      </p:sp>
      <p:sp>
        <p:nvSpPr>
          <p:cNvPr id="4" name="Date Placeholder 3"/>
          <p:cNvSpPr>
            <a:spLocks noGrp="1"/>
          </p:cNvSpPr>
          <p:nvPr>
            <p:ph type="dt" sz="half" idx="2"/>
          </p:nvPr>
        </p:nvSpPr>
        <p:spPr/>
        <p:txBody>
          <a:bodyPr/>
          <a:lstStyle/>
          <a:p>
            <a:fld id="{BEA37DDB-36AC-FD46-A2B5-050248392219}" type="datetime1">
              <a:rPr lang="en-US" smtClean="0"/>
              <a:t>1/19/2018</a:t>
            </a:fld>
            <a:endParaRPr lang="en-US" dirty="0"/>
          </a:p>
        </p:txBody>
      </p:sp>
      <p:sp>
        <p:nvSpPr>
          <p:cNvPr id="5" name="Slide Number Placeholder 4"/>
          <p:cNvSpPr>
            <a:spLocks noGrp="1"/>
          </p:cNvSpPr>
          <p:nvPr>
            <p:ph type="sldNum" sz="quarter" idx="4"/>
          </p:nvPr>
        </p:nvSpPr>
        <p:spPr/>
        <p:txBody>
          <a:bodyPr/>
          <a:lstStyle/>
          <a:p>
            <a:r>
              <a:rPr lang="en-US"/>
              <a:t>Slide </a:t>
            </a:r>
            <a:fld id="{EFDB90E0-109D-6646-851E-B47DF95D977E}" type="slidenum">
              <a:rPr lang="en-US" smtClean="0"/>
              <a:pPr/>
              <a:t>8</a:t>
            </a:fld>
            <a:endParaRPr lang="en-US"/>
          </a:p>
        </p:txBody>
      </p:sp>
      <p:sp>
        <p:nvSpPr>
          <p:cNvPr id="6" name="Footer Placeholder 5"/>
          <p:cNvSpPr>
            <a:spLocks noGrp="1"/>
          </p:cNvSpPr>
          <p:nvPr>
            <p:ph type="ftr" sz="quarter" idx="3"/>
          </p:nvPr>
        </p:nvSpPr>
        <p:spPr/>
        <p:txBody>
          <a:bodyPr/>
          <a:lstStyle/>
          <a:p>
            <a:r>
              <a:rPr lang="en-US"/>
              <a:t>CSU CT 310 Web Development ©Ross Beveridge &amp; Jamie Ruiz</a:t>
            </a:r>
            <a:endParaRPr lang="en-US" dirty="0"/>
          </a:p>
        </p:txBody>
      </p:sp>
    </p:spTree>
    <p:extLst>
      <p:ext uri="{BB962C8B-B14F-4D97-AF65-F5344CB8AC3E}">
        <p14:creationId xmlns:p14="http://schemas.microsoft.com/office/powerpoint/2010/main" val="319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400"/>
            <a:ext cx="8229600" cy="5421664"/>
          </a:xfrm>
          <a:prstGeom prst="rect">
            <a:avLst/>
          </a:prstGeom>
          <a:ln>
            <a:noFill/>
          </a:ln>
          <a:effectLst>
            <a:outerShdw blurRad="190500" algn="tl" rotWithShape="0">
              <a:srgbClr val="000000">
                <a:alpha val="70000"/>
              </a:srgbClr>
            </a:outerShdw>
          </a:effectLst>
        </p:spPr>
      </p:pic>
      <p:sp>
        <p:nvSpPr>
          <p:cNvPr id="76802" name="Rectangle 2"/>
          <p:cNvSpPr>
            <a:spLocks noGrp="1" noChangeArrowheads="1"/>
          </p:cNvSpPr>
          <p:nvPr>
            <p:ph type="title"/>
          </p:nvPr>
        </p:nvSpPr>
        <p:spPr/>
        <p:txBody>
          <a:bodyPr/>
          <a:lstStyle/>
          <a:p>
            <a:pPr eaLnBrk="1" hangingPunct="1"/>
            <a:r>
              <a:rPr lang="en-US">
                <a:latin typeface="Verdana" charset="0"/>
                <a:ea typeface="ＭＳ Ｐゴシック" charset="0"/>
                <a:cs typeface="ＭＳ Ｐゴシック" charset="0"/>
              </a:rPr>
              <a:t>W3C Validation</a:t>
            </a:r>
          </a:p>
        </p:txBody>
      </p:sp>
      <p:sp>
        <p:nvSpPr>
          <p:cNvPr id="2" name="Footer Placeholder 1"/>
          <p:cNvSpPr>
            <a:spLocks noGrp="1"/>
          </p:cNvSpPr>
          <p:nvPr>
            <p:ph type="ftr" sz="quarter" idx="3"/>
          </p:nvPr>
        </p:nvSpPr>
        <p:spPr/>
        <p:txBody>
          <a:bodyPr/>
          <a:lstStyle/>
          <a:p>
            <a:r>
              <a:rPr lang="en-US"/>
              <a:t>CSU CT 310 Web Development ©Ross Beveridge &amp; Jamie Ruiz</a:t>
            </a:r>
            <a:endParaRPr lang="en-US" dirty="0"/>
          </a:p>
        </p:txBody>
      </p:sp>
    </p:spTree>
  </p:cSld>
  <p:clrMapOvr>
    <a:masterClrMapping/>
  </p:clrMapOvr>
</p:sld>
</file>

<file path=ppt/theme/theme1.xml><?xml version="1.0" encoding="utf-8"?>
<a:theme xmlns:a="http://schemas.openxmlformats.org/drawingml/2006/main" name="ct310slidesTemplate">
  <a:themeElements>
    <a:clrScheme name="">
      <a:dk1>
        <a:srgbClr val="2D2015"/>
      </a:dk1>
      <a:lt1>
        <a:srgbClr val="FFDB96"/>
      </a:lt1>
      <a:dk2>
        <a:srgbClr val="609060"/>
      </a:dk2>
      <a:lt2>
        <a:srgbClr val="FFDB96"/>
      </a:lt2>
      <a:accent1>
        <a:srgbClr val="8C7B70"/>
      </a:accent1>
      <a:accent2>
        <a:srgbClr val="AC6020"/>
      </a:accent2>
      <a:accent3>
        <a:srgbClr val="B6C6B6"/>
      </a:accent3>
      <a:accent4>
        <a:srgbClr val="DABB7F"/>
      </a:accent4>
      <a:accent5>
        <a:srgbClr val="C5BFBB"/>
      </a:accent5>
      <a:accent6>
        <a:srgbClr val="9B561C"/>
      </a:accent6>
      <a:hlink>
        <a:srgbClr val="E7CE37"/>
      </a:hlink>
      <a:folHlink>
        <a:srgbClr val="A8B9BB"/>
      </a:folHlink>
    </a:clrScheme>
    <a:fontScheme name="ct310slidesTemplat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ct310slidesTemplate 1">
        <a:dk1>
          <a:srgbClr val="2D2015"/>
        </a:dk1>
        <a:lt1>
          <a:srgbClr val="FFDB96"/>
        </a:lt1>
        <a:dk2>
          <a:srgbClr val="609060"/>
        </a:dk2>
        <a:lt2>
          <a:srgbClr val="FFDB96"/>
        </a:lt2>
        <a:accent1>
          <a:srgbClr val="8C7B70"/>
        </a:accent1>
        <a:accent2>
          <a:srgbClr val="8F5F2F"/>
        </a:accent2>
        <a:accent3>
          <a:srgbClr val="B6C6B6"/>
        </a:accent3>
        <a:accent4>
          <a:srgbClr val="DABB7F"/>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Altan:Users:ross:Active:ATeaching:CT310Spring2008:Lectures:ct310slidesTemplate.pot</Template>
  <TotalTime>2249</TotalTime>
  <Words>921</Words>
  <Application>Microsoft Office PowerPoint</Application>
  <PresentationFormat>On-screen Show (4:3)</PresentationFormat>
  <Paragraphs>159</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ＭＳ Ｐゴシック</vt:lpstr>
      <vt:lpstr>Arial</vt:lpstr>
      <vt:lpstr>Verdana</vt:lpstr>
      <vt:lpstr>Wingdings</vt:lpstr>
      <vt:lpstr>ct310slidesTemplate</vt:lpstr>
      <vt:lpstr>Lecture 2</vt:lpstr>
      <vt:lpstr>Metaphor: Learning HTML</vt:lpstr>
      <vt:lpstr>Basics: Where is a Site?</vt:lpstr>
      <vt:lpstr>Development / Published</vt:lpstr>
      <vt:lpstr>In CT 310 – CS Dept. Hosts</vt:lpstr>
      <vt:lpstr> Tools for Writing Pages</vt:lpstr>
      <vt:lpstr> Tools for Writing Pages</vt:lpstr>
      <vt:lpstr>HTML Standards</vt:lpstr>
      <vt:lpstr>W3C Validation</vt:lpstr>
      <vt:lpstr>HTML Specification</vt:lpstr>
      <vt:lpstr>HISTORY: HTML -&gt;XHTML</vt:lpstr>
      <vt:lpstr>HISTORY: HTML -&gt;XHTML</vt:lpstr>
      <vt:lpstr>HTML5 – Hurray!</vt:lpstr>
      <vt:lpstr>Telling Which is Which</vt:lpstr>
      <vt:lpstr>Into The Deep End Fast</vt:lpstr>
      <vt:lpstr>On the Importance of Meta</vt:lpstr>
      <vt:lpstr>Now Into the Shallow End</vt:lpstr>
      <vt:lpstr>To Learn More HTML … </vt:lpstr>
      <vt:lpstr>For Deep Documentation</vt:lpstr>
    </vt:vector>
  </TitlesOfParts>
  <Manager/>
  <Company>Ross Beveridge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dc:title>
  <dc:subject/>
  <dc:creator>Ross Beveridge</dc:creator>
  <cp:keywords/>
  <dc:description/>
  <cp:lastModifiedBy>Say,Benjamin</cp:lastModifiedBy>
  <cp:revision>60</cp:revision>
  <cp:lastPrinted>2016-01-22T15:29:38Z</cp:lastPrinted>
  <dcterms:created xsi:type="dcterms:W3CDTF">2009-01-22T16:01:31Z</dcterms:created>
  <dcterms:modified xsi:type="dcterms:W3CDTF">2018-01-19T13:56:01Z</dcterms:modified>
  <cp:category/>
</cp:coreProperties>
</file>