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22" r:id="rId1"/>
  </p:sldMasterIdLst>
  <p:notesMasterIdLst>
    <p:notesMasterId r:id="rId60"/>
  </p:notesMasterIdLst>
  <p:sldIdLst>
    <p:sldId id="281" r:id="rId2"/>
    <p:sldId id="317" r:id="rId3"/>
    <p:sldId id="282" r:id="rId4"/>
    <p:sldId id="283" r:id="rId5"/>
    <p:sldId id="284" r:id="rId6"/>
    <p:sldId id="285" r:id="rId7"/>
    <p:sldId id="287" r:id="rId8"/>
    <p:sldId id="321" r:id="rId9"/>
    <p:sldId id="288" r:id="rId10"/>
    <p:sldId id="289" r:id="rId11"/>
    <p:sldId id="322" r:id="rId12"/>
    <p:sldId id="290" r:id="rId13"/>
    <p:sldId id="341" r:id="rId14"/>
    <p:sldId id="291" r:id="rId15"/>
    <p:sldId id="342" r:id="rId16"/>
    <p:sldId id="343" r:id="rId17"/>
    <p:sldId id="344" r:id="rId18"/>
    <p:sldId id="345" r:id="rId19"/>
    <p:sldId id="346" r:id="rId20"/>
    <p:sldId id="348" r:id="rId21"/>
    <p:sldId id="347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6" r:id="rId46"/>
    <p:sldId id="377" r:id="rId47"/>
    <p:sldId id="378" r:id="rId48"/>
    <p:sldId id="379" r:id="rId49"/>
    <p:sldId id="388" r:id="rId50"/>
    <p:sldId id="380" r:id="rId51"/>
    <p:sldId id="381" r:id="rId52"/>
    <p:sldId id="382" r:id="rId53"/>
    <p:sldId id="389" r:id="rId54"/>
    <p:sldId id="383" r:id="rId55"/>
    <p:sldId id="384" r:id="rId56"/>
    <p:sldId id="385" r:id="rId57"/>
    <p:sldId id="386" r:id="rId58"/>
    <p:sldId id="387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317"/>
    <a:srgbClr val="000000"/>
    <a:srgbClr val="E3803C"/>
    <a:srgbClr val="FF2600"/>
    <a:srgbClr val="FF9300"/>
    <a:srgbClr val="A8B9BB"/>
    <a:srgbClr val="CC66FF"/>
    <a:srgbClr val="FFD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3" autoAdjust="0"/>
    <p:restoredTop sz="94593"/>
  </p:normalViewPr>
  <p:slideViewPr>
    <p:cSldViewPr>
      <p:cViewPr varScale="1">
        <p:scale>
          <a:sx n="146" d="100"/>
          <a:sy n="146" d="100"/>
        </p:scale>
        <p:origin x="2052" y="10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y,Benjamin" userId="12accc6f-d5d5-4773-a929-5f4f5530135e" providerId="ADAL" clId="{83D00558-FD36-4CEC-91A4-4ADC7E355C8E}"/>
    <pc:docChg chg="custSel addSld modSld">
      <pc:chgData name="Say,Benjamin" userId="12accc6f-d5d5-4773-a929-5f4f5530135e" providerId="ADAL" clId="{83D00558-FD36-4CEC-91A4-4ADC7E355C8E}" dt="2018-03-07T15:40:14.564" v="25" actId="1076"/>
      <pc:docMkLst>
        <pc:docMk/>
      </pc:docMkLst>
      <pc:sldChg chg="modSp">
        <pc:chgData name="Say,Benjamin" userId="12accc6f-d5d5-4773-a929-5f4f5530135e" providerId="ADAL" clId="{83D00558-FD36-4CEC-91A4-4ADC7E355C8E}" dt="2018-03-07T15:08:50.913" v="0" actId="20577"/>
        <pc:sldMkLst>
          <pc:docMk/>
          <pc:sldMk cId="1510178205" sldId="322"/>
        </pc:sldMkLst>
        <pc:spChg chg="mod">
          <ac:chgData name="Say,Benjamin" userId="12accc6f-d5d5-4773-a929-5f4f5530135e" providerId="ADAL" clId="{83D00558-FD36-4CEC-91A4-4ADC7E355C8E}" dt="2018-03-07T15:08:50.913" v="0" actId="20577"/>
          <ac:spMkLst>
            <pc:docMk/>
            <pc:sldMk cId="1510178205" sldId="322"/>
            <ac:spMk id="9" creationId="{00000000-0000-0000-0000-000000000000}"/>
          </ac:spMkLst>
        </pc:spChg>
      </pc:sldChg>
      <pc:sldChg chg="addSp delSp modSp">
        <pc:chgData name="Say,Benjamin" userId="12accc6f-d5d5-4773-a929-5f4f5530135e" providerId="ADAL" clId="{83D00558-FD36-4CEC-91A4-4ADC7E355C8E}" dt="2018-03-07T15:40:14.564" v="25" actId="1076"/>
        <pc:sldMkLst>
          <pc:docMk/>
          <pc:sldMk cId="1475293262" sldId="385"/>
        </pc:sldMkLst>
        <pc:spChg chg="mod ord">
          <ac:chgData name="Say,Benjamin" userId="12accc6f-d5d5-4773-a929-5f4f5530135e" providerId="ADAL" clId="{83D00558-FD36-4CEC-91A4-4ADC7E355C8E}" dt="2018-03-07T15:40:01.386" v="24" actId="20577"/>
          <ac:spMkLst>
            <pc:docMk/>
            <pc:sldMk cId="1475293262" sldId="385"/>
            <ac:spMk id="6" creationId="{00000000-0000-0000-0000-000000000000}"/>
          </ac:spMkLst>
        </pc:spChg>
        <pc:picChg chg="del">
          <ac:chgData name="Say,Benjamin" userId="12accc6f-d5d5-4773-a929-5f4f5530135e" providerId="ADAL" clId="{83D00558-FD36-4CEC-91A4-4ADC7E355C8E}" dt="2018-03-07T15:39:39.010" v="14" actId="478"/>
          <ac:picMkLst>
            <pc:docMk/>
            <pc:sldMk cId="1475293262" sldId="385"/>
            <ac:picMk id="5" creationId="{00000000-0000-0000-0000-000000000000}"/>
          </ac:picMkLst>
        </pc:picChg>
        <pc:picChg chg="add mod">
          <ac:chgData name="Say,Benjamin" userId="12accc6f-d5d5-4773-a929-5f4f5530135e" providerId="ADAL" clId="{83D00558-FD36-4CEC-91A4-4ADC7E355C8E}" dt="2018-03-07T15:40:14.564" v="25" actId="1076"/>
          <ac:picMkLst>
            <pc:docMk/>
            <pc:sldMk cId="1475293262" sldId="385"/>
            <ac:picMk id="7" creationId="{455ED76C-2267-4F9B-AB6C-3A5A70AA9D71}"/>
          </ac:picMkLst>
        </pc:picChg>
      </pc:sldChg>
      <pc:sldChg chg="addSp delSp modSp add">
        <pc:chgData name="Say,Benjamin" userId="12accc6f-d5d5-4773-a929-5f4f5530135e" providerId="ADAL" clId="{83D00558-FD36-4CEC-91A4-4ADC7E355C8E}" dt="2018-03-07T15:36:40.782" v="11" actId="478"/>
        <pc:sldMkLst>
          <pc:docMk/>
          <pc:sldMk cId="3779447790" sldId="388"/>
        </pc:sldMkLst>
        <pc:spChg chg="add del mod">
          <ac:chgData name="Say,Benjamin" userId="12accc6f-d5d5-4773-a929-5f4f5530135e" providerId="ADAL" clId="{83D00558-FD36-4CEC-91A4-4ADC7E355C8E}" dt="2018-03-07T15:36:40.782" v="11" actId="478"/>
          <ac:spMkLst>
            <pc:docMk/>
            <pc:sldMk cId="3779447790" sldId="388"/>
            <ac:spMk id="5" creationId="{AC5D7166-B59B-40E7-9B1D-93FA40BC682E}"/>
          </ac:spMkLst>
        </pc:spChg>
        <pc:picChg chg="add del mod ord">
          <ac:chgData name="Say,Benjamin" userId="12accc6f-d5d5-4773-a929-5f4f5530135e" providerId="ADAL" clId="{83D00558-FD36-4CEC-91A4-4ADC7E355C8E}" dt="2018-03-07T15:36:39.809" v="10" actId="478"/>
          <ac:picMkLst>
            <pc:docMk/>
            <pc:sldMk cId="3779447790" sldId="388"/>
            <ac:picMk id="1026" creationId="{3325B060-67C3-4ABF-90B7-30E6E7E09208}"/>
          </ac:picMkLst>
        </pc:picChg>
        <pc:picChg chg="add">
          <ac:chgData name="Say,Benjamin" userId="12accc6f-d5d5-4773-a929-5f4f5530135e" providerId="ADAL" clId="{83D00558-FD36-4CEC-91A4-4ADC7E355C8E}" dt="2018-03-07T15:36:36.487" v="9"/>
          <ac:picMkLst>
            <pc:docMk/>
            <pc:sldMk cId="3779447790" sldId="388"/>
            <ac:picMk id="1028" creationId="{CC3A0793-3B7A-40FF-AF20-C5094D3AAEE9}"/>
          </ac:picMkLst>
        </pc:picChg>
      </pc:sldChg>
      <pc:sldChg chg="addSp add">
        <pc:chgData name="Say,Benjamin" userId="12accc6f-d5d5-4773-a929-5f4f5530135e" providerId="ADAL" clId="{83D00558-FD36-4CEC-91A4-4ADC7E355C8E}" dt="2018-03-07T15:37:41.938" v="13"/>
        <pc:sldMkLst>
          <pc:docMk/>
          <pc:sldMk cId="3166922817" sldId="389"/>
        </pc:sldMkLst>
        <pc:picChg chg="add">
          <ac:chgData name="Say,Benjamin" userId="12accc6f-d5d5-4773-a929-5f4f5530135e" providerId="ADAL" clId="{83D00558-FD36-4CEC-91A4-4ADC7E355C8E}" dt="2018-03-07T15:37:41.938" v="13"/>
          <ac:picMkLst>
            <pc:docMk/>
            <pc:sldMk cId="3166922817" sldId="389"/>
            <ac:picMk id="2050" creationId="{53F9AEF2-03FF-4632-ADDF-D4B18A8F173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31750B-5A3E-2E42-B310-F4F03C28AB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9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ED43B4F5-CB3E-5A45-9CFE-A9B97FB18E3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4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93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673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1791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683813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7749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48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1087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19618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5289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0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75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857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411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27A41F5-C24A-4929-B428-AD7ADF9CD9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492874"/>
            <a:ext cx="1066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A8B9BB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fld id="{BA014ADE-2225-A64F-AAA8-848DD979CD39}" type="datetime1">
              <a:rPr lang="en-US" smtClean="0"/>
              <a:pPr/>
              <a:t>4/8/2019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82FFFB-79C4-4C74-BAEC-2CFBB58306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7200" y="6492874"/>
            <a:ext cx="990600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folHlink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2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1DD258-0617-4F08-9FA1-151F4B2AE6B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492874"/>
            <a:ext cx="1066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A8B9BB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fld id="{BA014ADE-2225-A64F-AAA8-848DD979CD39}" type="datetime1">
              <a:rPr lang="en-US" smtClean="0"/>
              <a:pPr/>
              <a:t>4/8/2019</a:t>
            </a:fld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A5F87F-F4BA-48CF-BACA-5C94D68E5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7200" y="6492874"/>
            <a:ext cx="990600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folHlink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4639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1330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D83E-C6D7-1B46-A374-21421A13FBDF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58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ynterextra.org/eyetrack2004/main.htm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elcome.colostate.edu/" TargetMode="External"/><Relationship Id="rId2" Type="http://schemas.openxmlformats.org/officeDocument/2006/relationships/hyperlink" Target="http://www.psd.k12.co.us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lashdot.org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347" y="1122363"/>
            <a:ext cx="7773308" cy="2078037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/>
          <a:p>
            <a:r>
              <a:rPr lang="en-US" sz="1600" dirty="0"/>
              <a:t>Principles of Design and Practical Implications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347" y="0"/>
            <a:ext cx="7765321" cy="1326321"/>
          </a:xfrm>
        </p:spPr>
        <p:txBody>
          <a:bodyPr/>
          <a:lstStyle/>
          <a:p>
            <a:r>
              <a:rPr lang="en-US" dirty="0"/>
              <a:t>Organization – Linear (2009)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2009-04-13_23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09648"/>
            <a:ext cx="6705600" cy="5238752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43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28600"/>
            <a:ext cx="7765321" cy="132632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Linear</a:t>
            </a:r>
            <a:br>
              <a:rPr lang="en-US" dirty="0"/>
            </a:br>
            <a:r>
              <a:rPr lang="en-US" dirty="0"/>
              <a:t>Updated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2750" y="1622574"/>
            <a:ext cx="2514600" cy="4893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Think about 2 ways to see more content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Scroll down the 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Push/click to see next</a:t>
            </a:r>
          </a:p>
          <a:p>
            <a:endParaRPr lang="en-US" dirty="0"/>
          </a:p>
          <a:p>
            <a:r>
              <a:rPr lang="en-US" dirty="0"/>
              <a:t>Here are examples of linear (scrolling)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40" y="184150"/>
            <a:ext cx="2220489" cy="6343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29" y="184150"/>
            <a:ext cx="2220489" cy="6343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4418" y="4114612"/>
            <a:ext cx="25146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Gracefully handling width changes is still a challenge today.</a:t>
            </a:r>
          </a:p>
        </p:txBody>
      </p:sp>
    </p:spTree>
    <p:extLst>
      <p:ext uri="{BB962C8B-B14F-4D97-AF65-F5344CB8AC3E}">
        <p14:creationId xmlns:p14="http://schemas.microsoft.com/office/powerpoint/2010/main" val="151017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 - Random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205807" y="5923240"/>
            <a:ext cx="4724400" cy="838200"/>
          </a:xfrm>
        </p:spPr>
        <p:txBody>
          <a:bodyPr/>
          <a:lstStyle/>
          <a:p>
            <a:r>
              <a:rPr lang="en-US" dirty="0"/>
              <a:t>Webby – best visual design 2006</a:t>
            </a:r>
          </a:p>
        </p:txBody>
      </p:sp>
      <p:pic>
        <p:nvPicPr>
          <p:cNvPr id="10" name="Picture 9" descr="bigIde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07" y="533400"/>
            <a:ext cx="8077200" cy="53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72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and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759131"/>
            <a:ext cx="8382000" cy="4495800"/>
          </a:xfrm>
        </p:spPr>
        <p:txBody>
          <a:bodyPr/>
          <a:lstStyle/>
          <a:p>
            <a:r>
              <a:rPr lang="en-US" dirty="0"/>
              <a:t>Structure doesn’t happen naturally</a:t>
            </a:r>
          </a:p>
          <a:p>
            <a:r>
              <a:rPr lang="en-US" dirty="0"/>
              <a:t>Explicitly planned and designed</a:t>
            </a:r>
          </a:p>
          <a:p>
            <a:pPr lvl="1"/>
            <a:r>
              <a:rPr lang="en-US" dirty="0"/>
              <a:t>People seek order and structure, even if none was intentionally designed </a:t>
            </a:r>
          </a:p>
          <a:p>
            <a:r>
              <a:rPr lang="en-US" dirty="0"/>
              <a:t>Must help the user build a model!</a:t>
            </a:r>
          </a:p>
          <a:p>
            <a:pPr lvl="1"/>
            <a:r>
              <a:rPr lang="en-US" dirty="0"/>
              <a:t>Content structure matches expectation.</a:t>
            </a:r>
          </a:p>
          <a:p>
            <a:pPr lvl="1"/>
            <a:r>
              <a:rPr lang="en-US" dirty="0"/>
              <a:t>Visual layout guides and reinforces.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1800" y="5105400"/>
            <a:ext cx="8305800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For Visual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layout Use Gestalt principles to create </a:t>
            </a:r>
            <a:r>
              <a:rPr lang="en-US" sz="3200">
                <a:solidFill>
                  <a:schemeClr val="bg1">
                    <a:lumMod val="50000"/>
                  </a:schemeClr>
                </a:solidFill>
              </a:rPr>
              <a:t>structure…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02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25125"/>
            <a:ext cx="7765321" cy="1326321"/>
          </a:xfrm>
        </p:spPr>
        <p:txBody>
          <a:bodyPr/>
          <a:lstStyle/>
          <a:p>
            <a:r>
              <a:rPr lang="en-US" dirty="0"/>
              <a:t>How is Content Structured?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04E2-72D6-C540-88A3-6FD2787668C0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A74A915-1474-834B-BC6F-531A8791BC5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447800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8" name="Picture 7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903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9" name="Picture 8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3090334"/>
            <a:ext cx="1676400" cy="1100666"/>
          </a:xfrm>
          <a:prstGeom prst="rect">
            <a:avLst/>
          </a:prstGeom>
          <a:solidFill>
            <a:schemeClr val="accent2"/>
          </a:solidFill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0" name="Picture 9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30903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1" name="Picture 10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099820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2" name="Picture 11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6905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3" name="Picture 12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6905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pic>
        <p:nvPicPr>
          <p:cNvPr id="14" name="Picture 13" descr="2009-04-14_07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4690534"/>
            <a:ext cx="1676400" cy="1100666"/>
          </a:xfrm>
          <a:prstGeom prst="rect">
            <a:avLst/>
          </a:prstGeom>
          <a:effectLst>
            <a:outerShdw blurRad="165100" dist="228600" dir="2700000">
              <a:srgbClr val="000000">
                <a:alpha val="59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886200" y="165509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Handwriting - Dakota"/>
                <a:cs typeface="Handwriting - Dakota"/>
              </a:rPr>
              <a:t>Home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333847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Syllabus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1800" y="333847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Progress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333847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Assignments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86600" y="33483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Resources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5000" y="50715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Show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4800" y="50715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Show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24600" y="50715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Handwriting - Dakota"/>
                <a:cs typeface="Handwriting - Dakota"/>
              </a:rPr>
              <a:t>Show </a:t>
            </a:r>
          </a:p>
        </p:txBody>
      </p:sp>
    </p:spTree>
    <p:extLst>
      <p:ext uri="{BB962C8B-B14F-4D97-AF65-F5344CB8AC3E}">
        <p14:creationId xmlns:p14="http://schemas.microsoft.com/office/powerpoint/2010/main" val="90799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39" y="0"/>
            <a:ext cx="7765321" cy="1326321"/>
          </a:xfrm>
        </p:spPr>
        <p:txBody>
          <a:bodyPr/>
          <a:lstStyle/>
          <a:p>
            <a:r>
              <a:rPr lang="en-US" dirty="0"/>
              <a:t>Gestalt Grouping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4495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Proximity</a:t>
            </a:r>
          </a:p>
          <a:p>
            <a:pPr>
              <a:lnSpc>
                <a:spcPct val="150000"/>
              </a:lnSpc>
            </a:pPr>
            <a:r>
              <a:rPr lang="en-US" dirty="0"/>
              <a:t>Similarity</a:t>
            </a:r>
          </a:p>
          <a:p>
            <a:pPr>
              <a:lnSpc>
                <a:spcPct val="150000"/>
              </a:lnSpc>
            </a:pPr>
            <a:r>
              <a:rPr lang="en-US" dirty="0"/>
              <a:t>Continuity</a:t>
            </a:r>
          </a:p>
          <a:p>
            <a:pPr>
              <a:lnSpc>
                <a:spcPct val="150000"/>
              </a:lnSpc>
            </a:pPr>
            <a:r>
              <a:rPr lang="en-US" dirty="0"/>
              <a:t>Closure</a:t>
            </a:r>
          </a:p>
          <a:p>
            <a:pPr>
              <a:lnSpc>
                <a:spcPct val="150000"/>
              </a:lnSpc>
            </a:pPr>
            <a:r>
              <a:rPr lang="en-US" dirty="0"/>
              <a:t>Area</a:t>
            </a:r>
          </a:p>
          <a:p>
            <a:pPr>
              <a:lnSpc>
                <a:spcPct val="150000"/>
              </a:lnSpc>
            </a:pPr>
            <a:r>
              <a:rPr lang="en-US" dirty="0"/>
              <a:t>Symmetry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1"/>
            <a:ext cx="576017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8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228600" y="3505200"/>
            <a:ext cx="8610600" cy="24384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45" y="180722"/>
            <a:ext cx="7765321" cy="1326321"/>
          </a:xfrm>
        </p:spPr>
        <p:txBody>
          <a:bodyPr/>
          <a:lstStyle/>
          <a:p>
            <a:r>
              <a:rPr lang="en-US" dirty="0"/>
              <a:t>Proximity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328070"/>
            <a:ext cx="8153400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/>
              <a:t>Individual elements associated more strongly with nearby elements than with those further away.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992559" y="4229734"/>
            <a:ext cx="1371600" cy="685800"/>
            <a:chOff x="1079" y="6119"/>
            <a:chExt cx="2162" cy="1082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1080" y="6120"/>
              <a:ext cx="1080" cy="1080"/>
              <a:chOff x="1080" y="6120"/>
              <a:chExt cx="1080" cy="1080"/>
            </a:xfrm>
          </p:grpSpPr>
          <p:sp>
            <p:nvSpPr>
              <p:cNvPr id="18" name="Freeform 4"/>
              <p:cNvSpPr>
                <a:spLocks/>
              </p:cNvSpPr>
              <p:nvPr/>
            </p:nvSpPr>
            <p:spPr bwMode="auto">
              <a:xfrm>
                <a:off x="1080" y="6120"/>
                <a:ext cx="1080" cy="1080"/>
              </a:xfrm>
              <a:custGeom>
                <a:avLst/>
                <a:gdLst>
                  <a:gd name="T0" fmla="+- 0 1620 1080"/>
                  <a:gd name="T1" fmla="*/ T0 w 1080"/>
                  <a:gd name="T2" fmla="+- 0 6120 6120"/>
                  <a:gd name="T3" fmla="*/ 6120 h 1080"/>
                  <a:gd name="T4" fmla="+- 0 1531 1080"/>
                  <a:gd name="T5" fmla="*/ T4 w 1080"/>
                  <a:gd name="T6" fmla="+- 0 6127 6120"/>
                  <a:gd name="T7" fmla="*/ 6127 h 1080"/>
                  <a:gd name="T8" fmla="+- 0 1446 1080"/>
                  <a:gd name="T9" fmla="*/ T8 w 1080"/>
                  <a:gd name="T10" fmla="+- 0 6147 6120"/>
                  <a:gd name="T11" fmla="*/ 6147 h 1080"/>
                  <a:gd name="T12" fmla="+- 0 1368 1080"/>
                  <a:gd name="T13" fmla="*/ T12 w 1080"/>
                  <a:gd name="T14" fmla="+- 0 6179 6120"/>
                  <a:gd name="T15" fmla="*/ 6179 h 1080"/>
                  <a:gd name="T16" fmla="+- 0 1298 1080"/>
                  <a:gd name="T17" fmla="*/ T16 w 1080"/>
                  <a:gd name="T18" fmla="+- 0 6222 6120"/>
                  <a:gd name="T19" fmla="*/ 6222 h 1080"/>
                  <a:gd name="T20" fmla="+- 0 1235 1080"/>
                  <a:gd name="T21" fmla="*/ T20 w 1080"/>
                  <a:gd name="T22" fmla="+- 0 6275 6120"/>
                  <a:gd name="T23" fmla="*/ 6275 h 1080"/>
                  <a:gd name="T24" fmla="+- 0 1182 1080"/>
                  <a:gd name="T25" fmla="*/ T24 w 1080"/>
                  <a:gd name="T26" fmla="+- 0 6338 6120"/>
                  <a:gd name="T27" fmla="*/ 6338 h 1080"/>
                  <a:gd name="T28" fmla="+- 0 1139 1080"/>
                  <a:gd name="T29" fmla="*/ T28 w 1080"/>
                  <a:gd name="T30" fmla="+- 0 6408 6120"/>
                  <a:gd name="T31" fmla="*/ 6408 h 1080"/>
                  <a:gd name="T32" fmla="+- 0 1107 1080"/>
                  <a:gd name="T33" fmla="*/ T32 w 1080"/>
                  <a:gd name="T34" fmla="+- 0 6486 6120"/>
                  <a:gd name="T35" fmla="*/ 6486 h 1080"/>
                  <a:gd name="T36" fmla="+- 0 1087 1080"/>
                  <a:gd name="T37" fmla="*/ T36 w 1080"/>
                  <a:gd name="T38" fmla="+- 0 6571 6120"/>
                  <a:gd name="T39" fmla="*/ 6571 h 1080"/>
                  <a:gd name="T40" fmla="+- 0 1080 1080"/>
                  <a:gd name="T41" fmla="*/ T40 w 1080"/>
                  <a:gd name="T42" fmla="+- 0 6660 6120"/>
                  <a:gd name="T43" fmla="*/ 6660 h 1080"/>
                  <a:gd name="T44" fmla="+- 0 1082 1080"/>
                  <a:gd name="T45" fmla="*/ T44 w 1080"/>
                  <a:gd name="T46" fmla="+- 0 6705 6120"/>
                  <a:gd name="T47" fmla="*/ 6705 h 1080"/>
                  <a:gd name="T48" fmla="+- 0 1095 1080"/>
                  <a:gd name="T49" fmla="*/ T48 w 1080"/>
                  <a:gd name="T50" fmla="+- 0 6792 6120"/>
                  <a:gd name="T51" fmla="*/ 6792 h 1080"/>
                  <a:gd name="T52" fmla="+- 0 1121 1080"/>
                  <a:gd name="T53" fmla="*/ T52 w 1080"/>
                  <a:gd name="T54" fmla="+- 0 6873 6120"/>
                  <a:gd name="T55" fmla="*/ 6873 h 1080"/>
                  <a:gd name="T56" fmla="+- 0 1159 1080"/>
                  <a:gd name="T57" fmla="*/ T56 w 1080"/>
                  <a:gd name="T58" fmla="+- 0 6948 6120"/>
                  <a:gd name="T59" fmla="*/ 6948 h 1080"/>
                  <a:gd name="T60" fmla="+- 0 1207 1080"/>
                  <a:gd name="T61" fmla="*/ T60 w 1080"/>
                  <a:gd name="T62" fmla="+- 0 7015 6120"/>
                  <a:gd name="T63" fmla="*/ 7015 h 1080"/>
                  <a:gd name="T64" fmla="+- 0 1265 1080"/>
                  <a:gd name="T65" fmla="*/ T64 w 1080"/>
                  <a:gd name="T66" fmla="+- 0 7073 6120"/>
                  <a:gd name="T67" fmla="*/ 7073 h 1080"/>
                  <a:gd name="T68" fmla="+- 0 1332 1080"/>
                  <a:gd name="T69" fmla="*/ T68 w 1080"/>
                  <a:gd name="T70" fmla="+- 0 7121 6120"/>
                  <a:gd name="T71" fmla="*/ 7121 h 1080"/>
                  <a:gd name="T72" fmla="+- 0 1407 1080"/>
                  <a:gd name="T73" fmla="*/ T72 w 1080"/>
                  <a:gd name="T74" fmla="+- 0 7159 6120"/>
                  <a:gd name="T75" fmla="*/ 7159 h 1080"/>
                  <a:gd name="T76" fmla="+- 0 1488 1080"/>
                  <a:gd name="T77" fmla="*/ T76 w 1080"/>
                  <a:gd name="T78" fmla="+- 0 7185 6120"/>
                  <a:gd name="T79" fmla="*/ 7185 h 1080"/>
                  <a:gd name="T80" fmla="+- 0 1575 1080"/>
                  <a:gd name="T81" fmla="*/ T80 w 1080"/>
                  <a:gd name="T82" fmla="+- 0 7198 6120"/>
                  <a:gd name="T83" fmla="*/ 7198 h 1080"/>
                  <a:gd name="T84" fmla="+- 0 1620 1080"/>
                  <a:gd name="T85" fmla="*/ T84 w 1080"/>
                  <a:gd name="T86" fmla="+- 0 7200 6120"/>
                  <a:gd name="T87" fmla="*/ 7200 h 1080"/>
                  <a:gd name="T88" fmla="+- 0 1665 1080"/>
                  <a:gd name="T89" fmla="*/ T88 w 1080"/>
                  <a:gd name="T90" fmla="+- 0 7198 6120"/>
                  <a:gd name="T91" fmla="*/ 7198 h 1080"/>
                  <a:gd name="T92" fmla="+- 0 1752 1080"/>
                  <a:gd name="T93" fmla="*/ T92 w 1080"/>
                  <a:gd name="T94" fmla="+- 0 7185 6120"/>
                  <a:gd name="T95" fmla="*/ 7185 h 1080"/>
                  <a:gd name="T96" fmla="+- 0 1833 1080"/>
                  <a:gd name="T97" fmla="*/ T96 w 1080"/>
                  <a:gd name="T98" fmla="+- 0 7159 6120"/>
                  <a:gd name="T99" fmla="*/ 7159 h 1080"/>
                  <a:gd name="T100" fmla="+- 0 1908 1080"/>
                  <a:gd name="T101" fmla="*/ T100 w 1080"/>
                  <a:gd name="T102" fmla="+- 0 7121 6120"/>
                  <a:gd name="T103" fmla="*/ 7121 h 1080"/>
                  <a:gd name="T104" fmla="+- 0 1975 1080"/>
                  <a:gd name="T105" fmla="*/ T104 w 1080"/>
                  <a:gd name="T106" fmla="+- 0 7073 6120"/>
                  <a:gd name="T107" fmla="*/ 7073 h 1080"/>
                  <a:gd name="T108" fmla="+- 0 2033 1080"/>
                  <a:gd name="T109" fmla="*/ T108 w 1080"/>
                  <a:gd name="T110" fmla="+- 0 7015 6120"/>
                  <a:gd name="T111" fmla="*/ 7015 h 1080"/>
                  <a:gd name="T112" fmla="+- 0 2081 1080"/>
                  <a:gd name="T113" fmla="*/ T112 w 1080"/>
                  <a:gd name="T114" fmla="+- 0 6948 6120"/>
                  <a:gd name="T115" fmla="*/ 6948 h 1080"/>
                  <a:gd name="T116" fmla="+- 0 2119 1080"/>
                  <a:gd name="T117" fmla="*/ T116 w 1080"/>
                  <a:gd name="T118" fmla="+- 0 6873 6120"/>
                  <a:gd name="T119" fmla="*/ 6873 h 1080"/>
                  <a:gd name="T120" fmla="+- 0 2145 1080"/>
                  <a:gd name="T121" fmla="*/ T120 w 1080"/>
                  <a:gd name="T122" fmla="+- 0 6792 6120"/>
                  <a:gd name="T123" fmla="*/ 6792 h 1080"/>
                  <a:gd name="T124" fmla="+- 0 2158 1080"/>
                  <a:gd name="T125" fmla="*/ T124 w 1080"/>
                  <a:gd name="T126" fmla="+- 0 6705 6120"/>
                  <a:gd name="T127" fmla="*/ 6705 h 1080"/>
                  <a:gd name="T128" fmla="+- 0 2160 1080"/>
                  <a:gd name="T129" fmla="*/ T128 w 1080"/>
                  <a:gd name="T130" fmla="+- 0 6660 6120"/>
                  <a:gd name="T131" fmla="*/ 6660 h 1080"/>
                  <a:gd name="T132" fmla="+- 0 2158 1080"/>
                  <a:gd name="T133" fmla="*/ T132 w 1080"/>
                  <a:gd name="T134" fmla="+- 0 6615 6120"/>
                  <a:gd name="T135" fmla="*/ 6615 h 1080"/>
                  <a:gd name="T136" fmla="+- 0 2145 1080"/>
                  <a:gd name="T137" fmla="*/ T136 w 1080"/>
                  <a:gd name="T138" fmla="+- 0 6528 6120"/>
                  <a:gd name="T139" fmla="*/ 6528 h 1080"/>
                  <a:gd name="T140" fmla="+- 0 2119 1080"/>
                  <a:gd name="T141" fmla="*/ T140 w 1080"/>
                  <a:gd name="T142" fmla="+- 0 6447 6120"/>
                  <a:gd name="T143" fmla="*/ 6447 h 1080"/>
                  <a:gd name="T144" fmla="+- 0 2081 1080"/>
                  <a:gd name="T145" fmla="*/ T144 w 1080"/>
                  <a:gd name="T146" fmla="+- 0 6372 6120"/>
                  <a:gd name="T147" fmla="*/ 6372 h 1080"/>
                  <a:gd name="T148" fmla="+- 0 2033 1080"/>
                  <a:gd name="T149" fmla="*/ T148 w 1080"/>
                  <a:gd name="T150" fmla="+- 0 6305 6120"/>
                  <a:gd name="T151" fmla="*/ 6305 h 1080"/>
                  <a:gd name="T152" fmla="+- 0 1975 1080"/>
                  <a:gd name="T153" fmla="*/ T152 w 1080"/>
                  <a:gd name="T154" fmla="+- 0 6247 6120"/>
                  <a:gd name="T155" fmla="*/ 6247 h 1080"/>
                  <a:gd name="T156" fmla="+- 0 1908 1080"/>
                  <a:gd name="T157" fmla="*/ T156 w 1080"/>
                  <a:gd name="T158" fmla="+- 0 6199 6120"/>
                  <a:gd name="T159" fmla="*/ 6199 h 1080"/>
                  <a:gd name="T160" fmla="+- 0 1833 1080"/>
                  <a:gd name="T161" fmla="*/ T160 w 1080"/>
                  <a:gd name="T162" fmla="+- 0 6161 6120"/>
                  <a:gd name="T163" fmla="*/ 6161 h 1080"/>
                  <a:gd name="T164" fmla="+- 0 1752 1080"/>
                  <a:gd name="T165" fmla="*/ T164 w 1080"/>
                  <a:gd name="T166" fmla="+- 0 6135 6120"/>
                  <a:gd name="T167" fmla="*/ 6135 h 1080"/>
                  <a:gd name="T168" fmla="+- 0 1665 1080"/>
                  <a:gd name="T169" fmla="*/ T168 w 1080"/>
                  <a:gd name="T170" fmla="+- 0 6122 6120"/>
                  <a:gd name="T171" fmla="*/ 6122 h 1080"/>
                  <a:gd name="T172" fmla="+- 0 1620 10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451" y="7"/>
                    </a:lnTo>
                    <a:lnTo>
                      <a:pt x="366" y="27"/>
                    </a:lnTo>
                    <a:lnTo>
                      <a:pt x="288" y="59"/>
                    </a:lnTo>
                    <a:lnTo>
                      <a:pt x="218" y="102"/>
                    </a:lnTo>
                    <a:lnTo>
                      <a:pt x="155" y="155"/>
                    </a:lnTo>
                    <a:lnTo>
                      <a:pt x="102" y="218"/>
                    </a:lnTo>
                    <a:lnTo>
                      <a:pt x="59" y="288"/>
                    </a:lnTo>
                    <a:lnTo>
                      <a:pt x="27" y="366"/>
                    </a:lnTo>
                    <a:lnTo>
                      <a:pt x="7" y="451"/>
                    </a:lnTo>
                    <a:lnTo>
                      <a:pt x="0" y="540"/>
                    </a:lnTo>
                    <a:lnTo>
                      <a:pt x="2" y="585"/>
                    </a:lnTo>
                    <a:lnTo>
                      <a:pt x="15" y="672"/>
                    </a:lnTo>
                    <a:lnTo>
                      <a:pt x="41" y="753"/>
                    </a:lnTo>
                    <a:lnTo>
                      <a:pt x="79" y="828"/>
                    </a:lnTo>
                    <a:lnTo>
                      <a:pt x="127" y="895"/>
                    </a:lnTo>
                    <a:lnTo>
                      <a:pt x="185" y="953"/>
                    </a:lnTo>
                    <a:lnTo>
                      <a:pt x="252" y="1001"/>
                    </a:lnTo>
                    <a:lnTo>
                      <a:pt x="327" y="1039"/>
                    </a:lnTo>
                    <a:lnTo>
                      <a:pt x="408" y="1065"/>
                    </a:lnTo>
                    <a:lnTo>
                      <a:pt x="495" y="1078"/>
                    </a:lnTo>
                    <a:lnTo>
                      <a:pt x="540" y="1080"/>
                    </a:lnTo>
                    <a:lnTo>
                      <a:pt x="585" y="1078"/>
                    </a:lnTo>
                    <a:lnTo>
                      <a:pt x="672" y="1065"/>
                    </a:lnTo>
                    <a:lnTo>
                      <a:pt x="753" y="1039"/>
                    </a:lnTo>
                    <a:lnTo>
                      <a:pt x="828" y="1001"/>
                    </a:lnTo>
                    <a:lnTo>
                      <a:pt x="895" y="953"/>
                    </a:lnTo>
                    <a:lnTo>
                      <a:pt x="953" y="895"/>
                    </a:lnTo>
                    <a:lnTo>
                      <a:pt x="1001" y="828"/>
                    </a:lnTo>
                    <a:lnTo>
                      <a:pt x="1039" y="753"/>
                    </a:lnTo>
                    <a:lnTo>
                      <a:pt x="1065" y="672"/>
                    </a:lnTo>
                    <a:lnTo>
                      <a:pt x="1078" y="585"/>
                    </a:lnTo>
                    <a:lnTo>
                      <a:pt x="1080" y="540"/>
                    </a:lnTo>
                    <a:lnTo>
                      <a:pt x="1078" y="495"/>
                    </a:lnTo>
                    <a:lnTo>
                      <a:pt x="1065" y="408"/>
                    </a:lnTo>
                    <a:lnTo>
                      <a:pt x="1039" y="327"/>
                    </a:lnTo>
                    <a:lnTo>
                      <a:pt x="1001" y="252"/>
                    </a:lnTo>
                    <a:lnTo>
                      <a:pt x="953" y="185"/>
                    </a:lnTo>
                    <a:lnTo>
                      <a:pt x="895" y="127"/>
                    </a:lnTo>
                    <a:lnTo>
                      <a:pt x="828" y="79"/>
                    </a:lnTo>
                    <a:lnTo>
                      <a:pt x="753" y="41"/>
                    </a:lnTo>
                    <a:lnTo>
                      <a:pt x="672" y="15"/>
                    </a:lnTo>
                    <a:lnTo>
                      <a:pt x="585" y="2"/>
                    </a:lnTo>
                    <a:lnTo>
                      <a:pt x="540" y="0"/>
                    </a:lnTo>
                  </a:path>
                </a:pathLst>
              </a:custGeom>
              <a:solidFill>
                <a:srgbClr val="98CC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080" y="6120"/>
              <a:ext cx="1080" cy="1080"/>
              <a:chOff x="1080" y="6120"/>
              <a:chExt cx="1080" cy="1080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1080" y="6120"/>
                <a:ext cx="1080" cy="1080"/>
              </a:xfrm>
              <a:custGeom>
                <a:avLst/>
                <a:gdLst>
                  <a:gd name="T0" fmla="+- 0 1620 1080"/>
                  <a:gd name="T1" fmla="*/ T0 w 1080"/>
                  <a:gd name="T2" fmla="+- 0 6120 6120"/>
                  <a:gd name="T3" fmla="*/ 6120 h 1080"/>
                  <a:gd name="T4" fmla="+- 0 1709 1080"/>
                  <a:gd name="T5" fmla="*/ T4 w 1080"/>
                  <a:gd name="T6" fmla="+- 0 6127 6120"/>
                  <a:gd name="T7" fmla="*/ 6127 h 1080"/>
                  <a:gd name="T8" fmla="+- 0 1794 1080"/>
                  <a:gd name="T9" fmla="*/ T8 w 1080"/>
                  <a:gd name="T10" fmla="+- 0 6147 6120"/>
                  <a:gd name="T11" fmla="*/ 6147 h 1080"/>
                  <a:gd name="T12" fmla="+- 0 1872 1080"/>
                  <a:gd name="T13" fmla="*/ T12 w 1080"/>
                  <a:gd name="T14" fmla="+- 0 6179 6120"/>
                  <a:gd name="T15" fmla="*/ 6179 h 1080"/>
                  <a:gd name="T16" fmla="+- 0 1942 1080"/>
                  <a:gd name="T17" fmla="*/ T16 w 1080"/>
                  <a:gd name="T18" fmla="+- 0 6222 6120"/>
                  <a:gd name="T19" fmla="*/ 6222 h 1080"/>
                  <a:gd name="T20" fmla="+- 0 2005 1080"/>
                  <a:gd name="T21" fmla="*/ T20 w 1080"/>
                  <a:gd name="T22" fmla="+- 0 6275 6120"/>
                  <a:gd name="T23" fmla="*/ 6275 h 1080"/>
                  <a:gd name="T24" fmla="+- 0 2058 1080"/>
                  <a:gd name="T25" fmla="*/ T24 w 1080"/>
                  <a:gd name="T26" fmla="+- 0 6338 6120"/>
                  <a:gd name="T27" fmla="*/ 6338 h 1080"/>
                  <a:gd name="T28" fmla="+- 0 2101 1080"/>
                  <a:gd name="T29" fmla="*/ T28 w 1080"/>
                  <a:gd name="T30" fmla="+- 0 6408 6120"/>
                  <a:gd name="T31" fmla="*/ 6408 h 1080"/>
                  <a:gd name="T32" fmla="+- 0 2133 1080"/>
                  <a:gd name="T33" fmla="*/ T32 w 1080"/>
                  <a:gd name="T34" fmla="+- 0 6486 6120"/>
                  <a:gd name="T35" fmla="*/ 6486 h 1080"/>
                  <a:gd name="T36" fmla="+- 0 2153 1080"/>
                  <a:gd name="T37" fmla="*/ T36 w 1080"/>
                  <a:gd name="T38" fmla="+- 0 6571 6120"/>
                  <a:gd name="T39" fmla="*/ 6571 h 1080"/>
                  <a:gd name="T40" fmla="+- 0 2160 1080"/>
                  <a:gd name="T41" fmla="*/ T40 w 1080"/>
                  <a:gd name="T42" fmla="+- 0 6660 6120"/>
                  <a:gd name="T43" fmla="*/ 6660 h 1080"/>
                  <a:gd name="T44" fmla="+- 0 2158 1080"/>
                  <a:gd name="T45" fmla="*/ T44 w 1080"/>
                  <a:gd name="T46" fmla="+- 0 6705 6120"/>
                  <a:gd name="T47" fmla="*/ 6705 h 1080"/>
                  <a:gd name="T48" fmla="+- 0 2145 1080"/>
                  <a:gd name="T49" fmla="*/ T48 w 1080"/>
                  <a:gd name="T50" fmla="+- 0 6792 6120"/>
                  <a:gd name="T51" fmla="*/ 6792 h 1080"/>
                  <a:gd name="T52" fmla="+- 0 2119 1080"/>
                  <a:gd name="T53" fmla="*/ T52 w 1080"/>
                  <a:gd name="T54" fmla="+- 0 6873 6120"/>
                  <a:gd name="T55" fmla="*/ 6873 h 1080"/>
                  <a:gd name="T56" fmla="+- 0 2081 1080"/>
                  <a:gd name="T57" fmla="*/ T56 w 1080"/>
                  <a:gd name="T58" fmla="+- 0 6948 6120"/>
                  <a:gd name="T59" fmla="*/ 6948 h 1080"/>
                  <a:gd name="T60" fmla="+- 0 2033 1080"/>
                  <a:gd name="T61" fmla="*/ T60 w 1080"/>
                  <a:gd name="T62" fmla="+- 0 7015 6120"/>
                  <a:gd name="T63" fmla="*/ 7015 h 1080"/>
                  <a:gd name="T64" fmla="+- 0 1975 1080"/>
                  <a:gd name="T65" fmla="*/ T64 w 1080"/>
                  <a:gd name="T66" fmla="+- 0 7073 6120"/>
                  <a:gd name="T67" fmla="*/ 7073 h 1080"/>
                  <a:gd name="T68" fmla="+- 0 1908 1080"/>
                  <a:gd name="T69" fmla="*/ T68 w 1080"/>
                  <a:gd name="T70" fmla="+- 0 7121 6120"/>
                  <a:gd name="T71" fmla="*/ 7121 h 1080"/>
                  <a:gd name="T72" fmla="+- 0 1833 1080"/>
                  <a:gd name="T73" fmla="*/ T72 w 1080"/>
                  <a:gd name="T74" fmla="+- 0 7159 6120"/>
                  <a:gd name="T75" fmla="*/ 7159 h 1080"/>
                  <a:gd name="T76" fmla="+- 0 1752 1080"/>
                  <a:gd name="T77" fmla="*/ T76 w 1080"/>
                  <a:gd name="T78" fmla="+- 0 7185 6120"/>
                  <a:gd name="T79" fmla="*/ 7185 h 1080"/>
                  <a:gd name="T80" fmla="+- 0 1665 1080"/>
                  <a:gd name="T81" fmla="*/ T80 w 1080"/>
                  <a:gd name="T82" fmla="+- 0 7198 6120"/>
                  <a:gd name="T83" fmla="*/ 7198 h 1080"/>
                  <a:gd name="T84" fmla="+- 0 1620 1080"/>
                  <a:gd name="T85" fmla="*/ T84 w 1080"/>
                  <a:gd name="T86" fmla="+- 0 7200 6120"/>
                  <a:gd name="T87" fmla="*/ 7200 h 1080"/>
                  <a:gd name="T88" fmla="+- 0 1575 1080"/>
                  <a:gd name="T89" fmla="*/ T88 w 1080"/>
                  <a:gd name="T90" fmla="+- 0 7198 6120"/>
                  <a:gd name="T91" fmla="*/ 7198 h 1080"/>
                  <a:gd name="T92" fmla="+- 0 1488 1080"/>
                  <a:gd name="T93" fmla="*/ T92 w 1080"/>
                  <a:gd name="T94" fmla="+- 0 7185 6120"/>
                  <a:gd name="T95" fmla="*/ 7185 h 1080"/>
                  <a:gd name="T96" fmla="+- 0 1407 1080"/>
                  <a:gd name="T97" fmla="*/ T96 w 1080"/>
                  <a:gd name="T98" fmla="+- 0 7159 6120"/>
                  <a:gd name="T99" fmla="*/ 7159 h 1080"/>
                  <a:gd name="T100" fmla="+- 0 1332 1080"/>
                  <a:gd name="T101" fmla="*/ T100 w 1080"/>
                  <a:gd name="T102" fmla="+- 0 7121 6120"/>
                  <a:gd name="T103" fmla="*/ 7121 h 1080"/>
                  <a:gd name="T104" fmla="+- 0 1265 1080"/>
                  <a:gd name="T105" fmla="*/ T104 w 1080"/>
                  <a:gd name="T106" fmla="+- 0 7073 6120"/>
                  <a:gd name="T107" fmla="*/ 7073 h 1080"/>
                  <a:gd name="T108" fmla="+- 0 1207 1080"/>
                  <a:gd name="T109" fmla="*/ T108 w 1080"/>
                  <a:gd name="T110" fmla="+- 0 7015 6120"/>
                  <a:gd name="T111" fmla="*/ 7015 h 1080"/>
                  <a:gd name="T112" fmla="+- 0 1159 1080"/>
                  <a:gd name="T113" fmla="*/ T112 w 1080"/>
                  <a:gd name="T114" fmla="+- 0 6948 6120"/>
                  <a:gd name="T115" fmla="*/ 6948 h 1080"/>
                  <a:gd name="T116" fmla="+- 0 1121 1080"/>
                  <a:gd name="T117" fmla="*/ T116 w 1080"/>
                  <a:gd name="T118" fmla="+- 0 6873 6120"/>
                  <a:gd name="T119" fmla="*/ 6873 h 1080"/>
                  <a:gd name="T120" fmla="+- 0 1095 1080"/>
                  <a:gd name="T121" fmla="*/ T120 w 1080"/>
                  <a:gd name="T122" fmla="+- 0 6792 6120"/>
                  <a:gd name="T123" fmla="*/ 6792 h 1080"/>
                  <a:gd name="T124" fmla="+- 0 1082 1080"/>
                  <a:gd name="T125" fmla="*/ T124 w 1080"/>
                  <a:gd name="T126" fmla="+- 0 6705 6120"/>
                  <a:gd name="T127" fmla="*/ 6705 h 1080"/>
                  <a:gd name="T128" fmla="+- 0 1080 1080"/>
                  <a:gd name="T129" fmla="*/ T128 w 1080"/>
                  <a:gd name="T130" fmla="+- 0 6660 6120"/>
                  <a:gd name="T131" fmla="*/ 6660 h 1080"/>
                  <a:gd name="T132" fmla="+- 0 1082 1080"/>
                  <a:gd name="T133" fmla="*/ T132 w 1080"/>
                  <a:gd name="T134" fmla="+- 0 6615 6120"/>
                  <a:gd name="T135" fmla="*/ 6615 h 1080"/>
                  <a:gd name="T136" fmla="+- 0 1095 1080"/>
                  <a:gd name="T137" fmla="*/ T136 w 1080"/>
                  <a:gd name="T138" fmla="+- 0 6528 6120"/>
                  <a:gd name="T139" fmla="*/ 6528 h 1080"/>
                  <a:gd name="T140" fmla="+- 0 1121 1080"/>
                  <a:gd name="T141" fmla="*/ T140 w 1080"/>
                  <a:gd name="T142" fmla="+- 0 6447 6120"/>
                  <a:gd name="T143" fmla="*/ 6447 h 1080"/>
                  <a:gd name="T144" fmla="+- 0 1159 1080"/>
                  <a:gd name="T145" fmla="*/ T144 w 1080"/>
                  <a:gd name="T146" fmla="+- 0 6372 6120"/>
                  <a:gd name="T147" fmla="*/ 6372 h 1080"/>
                  <a:gd name="T148" fmla="+- 0 1207 1080"/>
                  <a:gd name="T149" fmla="*/ T148 w 1080"/>
                  <a:gd name="T150" fmla="+- 0 6305 6120"/>
                  <a:gd name="T151" fmla="*/ 6305 h 1080"/>
                  <a:gd name="T152" fmla="+- 0 1265 1080"/>
                  <a:gd name="T153" fmla="*/ T152 w 1080"/>
                  <a:gd name="T154" fmla="+- 0 6247 6120"/>
                  <a:gd name="T155" fmla="*/ 6247 h 1080"/>
                  <a:gd name="T156" fmla="+- 0 1332 1080"/>
                  <a:gd name="T157" fmla="*/ T156 w 1080"/>
                  <a:gd name="T158" fmla="+- 0 6199 6120"/>
                  <a:gd name="T159" fmla="*/ 6199 h 1080"/>
                  <a:gd name="T160" fmla="+- 0 1407 1080"/>
                  <a:gd name="T161" fmla="*/ T160 w 1080"/>
                  <a:gd name="T162" fmla="+- 0 6161 6120"/>
                  <a:gd name="T163" fmla="*/ 6161 h 1080"/>
                  <a:gd name="T164" fmla="+- 0 1488 1080"/>
                  <a:gd name="T165" fmla="*/ T164 w 1080"/>
                  <a:gd name="T166" fmla="+- 0 6135 6120"/>
                  <a:gd name="T167" fmla="*/ 6135 h 1080"/>
                  <a:gd name="T168" fmla="+- 0 1575 1080"/>
                  <a:gd name="T169" fmla="*/ T168 w 1080"/>
                  <a:gd name="T170" fmla="+- 0 6122 6120"/>
                  <a:gd name="T171" fmla="*/ 6122 h 1080"/>
                  <a:gd name="T172" fmla="+- 0 1620 10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629" y="7"/>
                    </a:lnTo>
                    <a:lnTo>
                      <a:pt x="714" y="27"/>
                    </a:lnTo>
                    <a:lnTo>
                      <a:pt x="792" y="59"/>
                    </a:lnTo>
                    <a:lnTo>
                      <a:pt x="862" y="102"/>
                    </a:lnTo>
                    <a:lnTo>
                      <a:pt x="925" y="155"/>
                    </a:lnTo>
                    <a:lnTo>
                      <a:pt x="978" y="218"/>
                    </a:lnTo>
                    <a:lnTo>
                      <a:pt x="1021" y="288"/>
                    </a:lnTo>
                    <a:lnTo>
                      <a:pt x="1053" y="366"/>
                    </a:lnTo>
                    <a:lnTo>
                      <a:pt x="1073" y="451"/>
                    </a:lnTo>
                    <a:lnTo>
                      <a:pt x="1080" y="540"/>
                    </a:lnTo>
                    <a:lnTo>
                      <a:pt x="1078" y="585"/>
                    </a:lnTo>
                    <a:lnTo>
                      <a:pt x="1065" y="672"/>
                    </a:lnTo>
                    <a:lnTo>
                      <a:pt x="1039" y="753"/>
                    </a:lnTo>
                    <a:lnTo>
                      <a:pt x="1001" y="828"/>
                    </a:lnTo>
                    <a:lnTo>
                      <a:pt x="953" y="895"/>
                    </a:lnTo>
                    <a:lnTo>
                      <a:pt x="895" y="953"/>
                    </a:lnTo>
                    <a:lnTo>
                      <a:pt x="828" y="1001"/>
                    </a:lnTo>
                    <a:lnTo>
                      <a:pt x="753" y="1039"/>
                    </a:lnTo>
                    <a:lnTo>
                      <a:pt x="672" y="1065"/>
                    </a:lnTo>
                    <a:lnTo>
                      <a:pt x="585" y="1078"/>
                    </a:lnTo>
                    <a:lnTo>
                      <a:pt x="540" y="1080"/>
                    </a:lnTo>
                    <a:lnTo>
                      <a:pt x="495" y="1078"/>
                    </a:lnTo>
                    <a:lnTo>
                      <a:pt x="408" y="1065"/>
                    </a:lnTo>
                    <a:lnTo>
                      <a:pt x="327" y="1039"/>
                    </a:lnTo>
                    <a:lnTo>
                      <a:pt x="252" y="1001"/>
                    </a:lnTo>
                    <a:lnTo>
                      <a:pt x="185" y="953"/>
                    </a:lnTo>
                    <a:lnTo>
                      <a:pt x="127" y="895"/>
                    </a:lnTo>
                    <a:lnTo>
                      <a:pt x="79" y="828"/>
                    </a:lnTo>
                    <a:lnTo>
                      <a:pt x="41" y="753"/>
                    </a:lnTo>
                    <a:lnTo>
                      <a:pt x="15" y="672"/>
                    </a:lnTo>
                    <a:lnTo>
                      <a:pt x="2" y="585"/>
                    </a:lnTo>
                    <a:lnTo>
                      <a:pt x="0" y="540"/>
                    </a:lnTo>
                    <a:lnTo>
                      <a:pt x="2" y="495"/>
                    </a:lnTo>
                    <a:lnTo>
                      <a:pt x="15" y="408"/>
                    </a:lnTo>
                    <a:lnTo>
                      <a:pt x="41" y="327"/>
                    </a:lnTo>
                    <a:lnTo>
                      <a:pt x="79" y="252"/>
                    </a:lnTo>
                    <a:lnTo>
                      <a:pt x="127" y="185"/>
                    </a:lnTo>
                    <a:lnTo>
                      <a:pt x="185" y="127"/>
                    </a:lnTo>
                    <a:lnTo>
                      <a:pt x="252" y="79"/>
                    </a:lnTo>
                    <a:lnTo>
                      <a:pt x="327" y="41"/>
                    </a:lnTo>
                    <a:lnTo>
                      <a:pt x="408" y="15"/>
                    </a:lnTo>
                    <a:lnTo>
                      <a:pt x="495" y="2"/>
                    </a:lnTo>
                    <a:lnTo>
                      <a:pt x="54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160" y="7200"/>
              <a:ext cx="2" cy="2"/>
              <a:chOff x="2160" y="7200"/>
              <a:chExt cx="2" cy="2"/>
            </a:xfrm>
          </p:grpSpPr>
          <p:sp>
            <p:nvSpPr>
              <p:cNvPr id="16" name="Freeform 8"/>
              <p:cNvSpPr>
                <a:spLocks/>
              </p:cNvSpPr>
              <p:nvPr/>
            </p:nvSpPr>
            <p:spPr bwMode="auto">
              <a:xfrm>
                <a:off x="2160" y="7200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2160" y="6120"/>
              <a:ext cx="1080" cy="1080"/>
              <a:chOff x="2160" y="6120"/>
              <a:chExt cx="1080" cy="1080"/>
            </a:xfrm>
          </p:grpSpPr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2160" y="6120"/>
                <a:ext cx="1080" cy="1080"/>
              </a:xfrm>
              <a:custGeom>
                <a:avLst/>
                <a:gdLst>
                  <a:gd name="T0" fmla="+- 0 2700 2160"/>
                  <a:gd name="T1" fmla="*/ T0 w 1080"/>
                  <a:gd name="T2" fmla="+- 0 6120 6120"/>
                  <a:gd name="T3" fmla="*/ 6120 h 1080"/>
                  <a:gd name="T4" fmla="+- 0 2611 2160"/>
                  <a:gd name="T5" fmla="*/ T4 w 1080"/>
                  <a:gd name="T6" fmla="+- 0 6127 6120"/>
                  <a:gd name="T7" fmla="*/ 6127 h 1080"/>
                  <a:gd name="T8" fmla="+- 0 2526 2160"/>
                  <a:gd name="T9" fmla="*/ T8 w 1080"/>
                  <a:gd name="T10" fmla="+- 0 6147 6120"/>
                  <a:gd name="T11" fmla="*/ 6147 h 1080"/>
                  <a:gd name="T12" fmla="+- 0 2448 2160"/>
                  <a:gd name="T13" fmla="*/ T12 w 1080"/>
                  <a:gd name="T14" fmla="+- 0 6179 6120"/>
                  <a:gd name="T15" fmla="*/ 6179 h 1080"/>
                  <a:gd name="T16" fmla="+- 0 2378 2160"/>
                  <a:gd name="T17" fmla="*/ T16 w 1080"/>
                  <a:gd name="T18" fmla="+- 0 6222 6120"/>
                  <a:gd name="T19" fmla="*/ 6222 h 1080"/>
                  <a:gd name="T20" fmla="+- 0 2315 2160"/>
                  <a:gd name="T21" fmla="*/ T20 w 1080"/>
                  <a:gd name="T22" fmla="+- 0 6275 6120"/>
                  <a:gd name="T23" fmla="*/ 6275 h 1080"/>
                  <a:gd name="T24" fmla="+- 0 2262 2160"/>
                  <a:gd name="T25" fmla="*/ T24 w 1080"/>
                  <a:gd name="T26" fmla="+- 0 6338 6120"/>
                  <a:gd name="T27" fmla="*/ 6338 h 1080"/>
                  <a:gd name="T28" fmla="+- 0 2219 2160"/>
                  <a:gd name="T29" fmla="*/ T28 w 1080"/>
                  <a:gd name="T30" fmla="+- 0 6408 6120"/>
                  <a:gd name="T31" fmla="*/ 6408 h 1080"/>
                  <a:gd name="T32" fmla="+- 0 2187 2160"/>
                  <a:gd name="T33" fmla="*/ T32 w 1080"/>
                  <a:gd name="T34" fmla="+- 0 6486 6120"/>
                  <a:gd name="T35" fmla="*/ 6486 h 1080"/>
                  <a:gd name="T36" fmla="+- 0 2167 2160"/>
                  <a:gd name="T37" fmla="*/ T36 w 1080"/>
                  <a:gd name="T38" fmla="+- 0 6571 6120"/>
                  <a:gd name="T39" fmla="*/ 6571 h 1080"/>
                  <a:gd name="T40" fmla="+- 0 2160 2160"/>
                  <a:gd name="T41" fmla="*/ T40 w 1080"/>
                  <a:gd name="T42" fmla="+- 0 6660 6120"/>
                  <a:gd name="T43" fmla="*/ 6660 h 1080"/>
                  <a:gd name="T44" fmla="+- 0 2162 2160"/>
                  <a:gd name="T45" fmla="*/ T44 w 1080"/>
                  <a:gd name="T46" fmla="+- 0 6705 6120"/>
                  <a:gd name="T47" fmla="*/ 6705 h 1080"/>
                  <a:gd name="T48" fmla="+- 0 2175 2160"/>
                  <a:gd name="T49" fmla="*/ T48 w 1080"/>
                  <a:gd name="T50" fmla="+- 0 6792 6120"/>
                  <a:gd name="T51" fmla="*/ 6792 h 1080"/>
                  <a:gd name="T52" fmla="+- 0 2201 2160"/>
                  <a:gd name="T53" fmla="*/ T52 w 1080"/>
                  <a:gd name="T54" fmla="+- 0 6873 6120"/>
                  <a:gd name="T55" fmla="*/ 6873 h 1080"/>
                  <a:gd name="T56" fmla="+- 0 2239 2160"/>
                  <a:gd name="T57" fmla="*/ T56 w 1080"/>
                  <a:gd name="T58" fmla="+- 0 6948 6120"/>
                  <a:gd name="T59" fmla="*/ 6948 h 1080"/>
                  <a:gd name="T60" fmla="+- 0 2287 2160"/>
                  <a:gd name="T61" fmla="*/ T60 w 1080"/>
                  <a:gd name="T62" fmla="+- 0 7015 6120"/>
                  <a:gd name="T63" fmla="*/ 7015 h 1080"/>
                  <a:gd name="T64" fmla="+- 0 2345 2160"/>
                  <a:gd name="T65" fmla="*/ T64 w 1080"/>
                  <a:gd name="T66" fmla="+- 0 7073 6120"/>
                  <a:gd name="T67" fmla="*/ 7073 h 1080"/>
                  <a:gd name="T68" fmla="+- 0 2412 2160"/>
                  <a:gd name="T69" fmla="*/ T68 w 1080"/>
                  <a:gd name="T70" fmla="+- 0 7121 6120"/>
                  <a:gd name="T71" fmla="*/ 7121 h 1080"/>
                  <a:gd name="T72" fmla="+- 0 2487 2160"/>
                  <a:gd name="T73" fmla="*/ T72 w 1080"/>
                  <a:gd name="T74" fmla="+- 0 7159 6120"/>
                  <a:gd name="T75" fmla="*/ 7159 h 1080"/>
                  <a:gd name="T76" fmla="+- 0 2568 2160"/>
                  <a:gd name="T77" fmla="*/ T76 w 1080"/>
                  <a:gd name="T78" fmla="+- 0 7185 6120"/>
                  <a:gd name="T79" fmla="*/ 7185 h 1080"/>
                  <a:gd name="T80" fmla="+- 0 2655 2160"/>
                  <a:gd name="T81" fmla="*/ T80 w 1080"/>
                  <a:gd name="T82" fmla="+- 0 7198 6120"/>
                  <a:gd name="T83" fmla="*/ 7198 h 1080"/>
                  <a:gd name="T84" fmla="+- 0 2700 2160"/>
                  <a:gd name="T85" fmla="*/ T84 w 1080"/>
                  <a:gd name="T86" fmla="+- 0 7200 6120"/>
                  <a:gd name="T87" fmla="*/ 7200 h 1080"/>
                  <a:gd name="T88" fmla="+- 0 2745 2160"/>
                  <a:gd name="T89" fmla="*/ T88 w 1080"/>
                  <a:gd name="T90" fmla="+- 0 7198 6120"/>
                  <a:gd name="T91" fmla="*/ 7198 h 1080"/>
                  <a:gd name="T92" fmla="+- 0 2832 2160"/>
                  <a:gd name="T93" fmla="*/ T92 w 1080"/>
                  <a:gd name="T94" fmla="+- 0 7185 6120"/>
                  <a:gd name="T95" fmla="*/ 7185 h 1080"/>
                  <a:gd name="T96" fmla="+- 0 2913 2160"/>
                  <a:gd name="T97" fmla="*/ T96 w 1080"/>
                  <a:gd name="T98" fmla="+- 0 7159 6120"/>
                  <a:gd name="T99" fmla="*/ 7159 h 1080"/>
                  <a:gd name="T100" fmla="+- 0 2988 2160"/>
                  <a:gd name="T101" fmla="*/ T100 w 1080"/>
                  <a:gd name="T102" fmla="+- 0 7121 6120"/>
                  <a:gd name="T103" fmla="*/ 7121 h 1080"/>
                  <a:gd name="T104" fmla="+- 0 3055 2160"/>
                  <a:gd name="T105" fmla="*/ T104 w 1080"/>
                  <a:gd name="T106" fmla="+- 0 7073 6120"/>
                  <a:gd name="T107" fmla="*/ 7073 h 1080"/>
                  <a:gd name="T108" fmla="+- 0 3113 2160"/>
                  <a:gd name="T109" fmla="*/ T108 w 1080"/>
                  <a:gd name="T110" fmla="+- 0 7015 6120"/>
                  <a:gd name="T111" fmla="*/ 7015 h 1080"/>
                  <a:gd name="T112" fmla="+- 0 3161 2160"/>
                  <a:gd name="T113" fmla="*/ T112 w 1080"/>
                  <a:gd name="T114" fmla="+- 0 6948 6120"/>
                  <a:gd name="T115" fmla="*/ 6948 h 1080"/>
                  <a:gd name="T116" fmla="+- 0 3199 2160"/>
                  <a:gd name="T117" fmla="*/ T116 w 1080"/>
                  <a:gd name="T118" fmla="+- 0 6873 6120"/>
                  <a:gd name="T119" fmla="*/ 6873 h 1080"/>
                  <a:gd name="T120" fmla="+- 0 3225 2160"/>
                  <a:gd name="T121" fmla="*/ T120 w 1080"/>
                  <a:gd name="T122" fmla="+- 0 6792 6120"/>
                  <a:gd name="T123" fmla="*/ 6792 h 1080"/>
                  <a:gd name="T124" fmla="+- 0 3238 2160"/>
                  <a:gd name="T125" fmla="*/ T124 w 1080"/>
                  <a:gd name="T126" fmla="+- 0 6705 6120"/>
                  <a:gd name="T127" fmla="*/ 6705 h 1080"/>
                  <a:gd name="T128" fmla="+- 0 3240 2160"/>
                  <a:gd name="T129" fmla="*/ T128 w 1080"/>
                  <a:gd name="T130" fmla="+- 0 6660 6120"/>
                  <a:gd name="T131" fmla="*/ 6660 h 1080"/>
                  <a:gd name="T132" fmla="+- 0 3238 2160"/>
                  <a:gd name="T133" fmla="*/ T132 w 1080"/>
                  <a:gd name="T134" fmla="+- 0 6615 6120"/>
                  <a:gd name="T135" fmla="*/ 6615 h 1080"/>
                  <a:gd name="T136" fmla="+- 0 3225 2160"/>
                  <a:gd name="T137" fmla="*/ T136 w 1080"/>
                  <a:gd name="T138" fmla="+- 0 6528 6120"/>
                  <a:gd name="T139" fmla="*/ 6528 h 1080"/>
                  <a:gd name="T140" fmla="+- 0 3199 2160"/>
                  <a:gd name="T141" fmla="*/ T140 w 1080"/>
                  <a:gd name="T142" fmla="+- 0 6447 6120"/>
                  <a:gd name="T143" fmla="*/ 6447 h 1080"/>
                  <a:gd name="T144" fmla="+- 0 3161 2160"/>
                  <a:gd name="T145" fmla="*/ T144 w 1080"/>
                  <a:gd name="T146" fmla="+- 0 6372 6120"/>
                  <a:gd name="T147" fmla="*/ 6372 h 1080"/>
                  <a:gd name="T148" fmla="+- 0 3113 2160"/>
                  <a:gd name="T149" fmla="*/ T148 w 1080"/>
                  <a:gd name="T150" fmla="+- 0 6305 6120"/>
                  <a:gd name="T151" fmla="*/ 6305 h 1080"/>
                  <a:gd name="T152" fmla="+- 0 3055 2160"/>
                  <a:gd name="T153" fmla="*/ T152 w 1080"/>
                  <a:gd name="T154" fmla="+- 0 6247 6120"/>
                  <a:gd name="T155" fmla="*/ 6247 h 1080"/>
                  <a:gd name="T156" fmla="+- 0 2988 2160"/>
                  <a:gd name="T157" fmla="*/ T156 w 1080"/>
                  <a:gd name="T158" fmla="+- 0 6199 6120"/>
                  <a:gd name="T159" fmla="*/ 6199 h 1080"/>
                  <a:gd name="T160" fmla="+- 0 2913 2160"/>
                  <a:gd name="T161" fmla="*/ T160 w 1080"/>
                  <a:gd name="T162" fmla="+- 0 6161 6120"/>
                  <a:gd name="T163" fmla="*/ 6161 h 1080"/>
                  <a:gd name="T164" fmla="+- 0 2832 2160"/>
                  <a:gd name="T165" fmla="*/ T164 w 1080"/>
                  <a:gd name="T166" fmla="+- 0 6135 6120"/>
                  <a:gd name="T167" fmla="*/ 6135 h 1080"/>
                  <a:gd name="T168" fmla="+- 0 2745 2160"/>
                  <a:gd name="T169" fmla="*/ T168 w 1080"/>
                  <a:gd name="T170" fmla="+- 0 6122 6120"/>
                  <a:gd name="T171" fmla="*/ 6122 h 1080"/>
                  <a:gd name="T172" fmla="+- 0 2700 216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451" y="7"/>
                    </a:lnTo>
                    <a:lnTo>
                      <a:pt x="366" y="27"/>
                    </a:lnTo>
                    <a:lnTo>
                      <a:pt x="288" y="59"/>
                    </a:lnTo>
                    <a:lnTo>
                      <a:pt x="218" y="102"/>
                    </a:lnTo>
                    <a:lnTo>
                      <a:pt x="155" y="155"/>
                    </a:lnTo>
                    <a:lnTo>
                      <a:pt x="102" y="218"/>
                    </a:lnTo>
                    <a:lnTo>
                      <a:pt x="59" y="288"/>
                    </a:lnTo>
                    <a:lnTo>
                      <a:pt x="27" y="366"/>
                    </a:lnTo>
                    <a:lnTo>
                      <a:pt x="7" y="451"/>
                    </a:lnTo>
                    <a:lnTo>
                      <a:pt x="0" y="540"/>
                    </a:lnTo>
                    <a:lnTo>
                      <a:pt x="2" y="585"/>
                    </a:lnTo>
                    <a:lnTo>
                      <a:pt x="15" y="672"/>
                    </a:lnTo>
                    <a:lnTo>
                      <a:pt x="41" y="753"/>
                    </a:lnTo>
                    <a:lnTo>
                      <a:pt x="79" y="828"/>
                    </a:lnTo>
                    <a:lnTo>
                      <a:pt x="127" y="895"/>
                    </a:lnTo>
                    <a:lnTo>
                      <a:pt x="185" y="953"/>
                    </a:lnTo>
                    <a:lnTo>
                      <a:pt x="252" y="1001"/>
                    </a:lnTo>
                    <a:lnTo>
                      <a:pt x="327" y="1039"/>
                    </a:lnTo>
                    <a:lnTo>
                      <a:pt x="408" y="1065"/>
                    </a:lnTo>
                    <a:lnTo>
                      <a:pt x="495" y="1078"/>
                    </a:lnTo>
                    <a:lnTo>
                      <a:pt x="540" y="1080"/>
                    </a:lnTo>
                    <a:lnTo>
                      <a:pt x="585" y="1078"/>
                    </a:lnTo>
                    <a:lnTo>
                      <a:pt x="672" y="1065"/>
                    </a:lnTo>
                    <a:lnTo>
                      <a:pt x="753" y="1039"/>
                    </a:lnTo>
                    <a:lnTo>
                      <a:pt x="828" y="1001"/>
                    </a:lnTo>
                    <a:lnTo>
                      <a:pt x="895" y="953"/>
                    </a:lnTo>
                    <a:lnTo>
                      <a:pt x="953" y="895"/>
                    </a:lnTo>
                    <a:lnTo>
                      <a:pt x="1001" y="828"/>
                    </a:lnTo>
                    <a:lnTo>
                      <a:pt x="1039" y="753"/>
                    </a:lnTo>
                    <a:lnTo>
                      <a:pt x="1065" y="672"/>
                    </a:lnTo>
                    <a:lnTo>
                      <a:pt x="1078" y="585"/>
                    </a:lnTo>
                    <a:lnTo>
                      <a:pt x="1080" y="540"/>
                    </a:lnTo>
                    <a:lnTo>
                      <a:pt x="1078" y="495"/>
                    </a:lnTo>
                    <a:lnTo>
                      <a:pt x="1065" y="408"/>
                    </a:lnTo>
                    <a:lnTo>
                      <a:pt x="1039" y="327"/>
                    </a:lnTo>
                    <a:lnTo>
                      <a:pt x="1001" y="252"/>
                    </a:lnTo>
                    <a:lnTo>
                      <a:pt x="953" y="185"/>
                    </a:lnTo>
                    <a:lnTo>
                      <a:pt x="895" y="127"/>
                    </a:lnTo>
                    <a:lnTo>
                      <a:pt x="828" y="79"/>
                    </a:lnTo>
                    <a:lnTo>
                      <a:pt x="753" y="41"/>
                    </a:lnTo>
                    <a:lnTo>
                      <a:pt x="672" y="15"/>
                    </a:lnTo>
                    <a:lnTo>
                      <a:pt x="585" y="2"/>
                    </a:lnTo>
                    <a:lnTo>
                      <a:pt x="540" y="0"/>
                    </a:lnTo>
                  </a:path>
                </a:pathLst>
              </a:custGeom>
              <a:solidFill>
                <a:srgbClr val="98CC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2160" y="6120"/>
              <a:ext cx="1080" cy="1080"/>
              <a:chOff x="2160" y="6120"/>
              <a:chExt cx="1080" cy="1080"/>
            </a:xfrm>
          </p:grpSpPr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2160" y="6120"/>
                <a:ext cx="1080" cy="1080"/>
              </a:xfrm>
              <a:custGeom>
                <a:avLst/>
                <a:gdLst>
                  <a:gd name="T0" fmla="+- 0 2700 2160"/>
                  <a:gd name="T1" fmla="*/ T0 w 1080"/>
                  <a:gd name="T2" fmla="+- 0 6120 6120"/>
                  <a:gd name="T3" fmla="*/ 6120 h 1080"/>
                  <a:gd name="T4" fmla="+- 0 2789 2160"/>
                  <a:gd name="T5" fmla="*/ T4 w 1080"/>
                  <a:gd name="T6" fmla="+- 0 6127 6120"/>
                  <a:gd name="T7" fmla="*/ 6127 h 1080"/>
                  <a:gd name="T8" fmla="+- 0 2874 2160"/>
                  <a:gd name="T9" fmla="*/ T8 w 1080"/>
                  <a:gd name="T10" fmla="+- 0 6147 6120"/>
                  <a:gd name="T11" fmla="*/ 6147 h 1080"/>
                  <a:gd name="T12" fmla="+- 0 2952 2160"/>
                  <a:gd name="T13" fmla="*/ T12 w 1080"/>
                  <a:gd name="T14" fmla="+- 0 6179 6120"/>
                  <a:gd name="T15" fmla="*/ 6179 h 1080"/>
                  <a:gd name="T16" fmla="+- 0 3022 2160"/>
                  <a:gd name="T17" fmla="*/ T16 w 1080"/>
                  <a:gd name="T18" fmla="+- 0 6222 6120"/>
                  <a:gd name="T19" fmla="*/ 6222 h 1080"/>
                  <a:gd name="T20" fmla="+- 0 3085 2160"/>
                  <a:gd name="T21" fmla="*/ T20 w 1080"/>
                  <a:gd name="T22" fmla="+- 0 6275 6120"/>
                  <a:gd name="T23" fmla="*/ 6275 h 1080"/>
                  <a:gd name="T24" fmla="+- 0 3138 2160"/>
                  <a:gd name="T25" fmla="*/ T24 w 1080"/>
                  <a:gd name="T26" fmla="+- 0 6338 6120"/>
                  <a:gd name="T27" fmla="*/ 6338 h 1080"/>
                  <a:gd name="T28" fmla="+- 0 3181 2160"/>
                  <a:gd name="T29" fmla="*/ T28 w 1080"/>
                  <a:gd name="T30" fmla="+- 0 6408 6120"/>
                  <a:gd name="T31" fmla="*/ 6408 h 1080"/>
                  <a:gd name="T32" fmla="+- 0 3213 2160"/>
                  <a:gd name="T33" fmla="*/ T32 w 1080"/>
                  <a:gd name="T34" fmla="+- 0 6486 6120"/>
                  <a:gd name="T35" fmla="*/ 6486 h 1080"/>
                  <a:gd name="T36" fmla="+- 0 3233 2160"/>
                  <a:gd name="T37" fmla="*/ T36 w 1080"/>
                  <a:gd name="T38" fmla="+- 0 6571 6120"/>
                  <a:gd name="T39" fmla="*/ 6571 h 1080"/>
                  <a:gd name="T40" fmla="+- 0 3240 2160"/>
                  <a:gd name="T41" fmla="*/ T40 w 1080"/>
                  <a:gd name="T42" fmla="+- 0 6660 6120"/>
                  <a:gd name="T43" fmla="*/ 6660 h 1080"/>
                  <a:gd name="T44" fmla="+- 0 3238 2160"/>
                  <a:gd name="T45" fmla="*/ T44 w 1080"/>
                  <a:gd name="T46" fmla="+- 0 6705 6120"/>
                  <a:gd name="T47" fmla="*/ 6705 h 1080"/>
                  <a:gd name="T48" fmla="+- 0 3225 2160"/>
                  <a:gd name="T49" fmla="*/ T48 w 1080"/>
                  <a:gd name="T50" fmla="+- 0 6792 6120"/>
                  <a:gd name="T51" fmla="*/ 6792 h 1080"/>
                  <a:gd name="T52" fmla="+- 0 3199 2160"/>
                  <a:gd name="T53" fmla="*/ T52 w 1080"/>
                  <a:gd name="T54" fmla="+- 0 6873 6120"/>
                  <a:gd name="T55" fmla="*/ 6873 h 1080"/>
                  <a:gd name="T56" fmla="+- 0 3161 2160"/>
                  <a:gd name="T57" fmla="*/ T56 w 1080"/>
                  <a:gd name="T58" fmla="+- 0 6948 6120"/>
                  <a:gd name="T59" fmla="*/ 6948 h 1080"/>
                  <a:gd name="T60" fmla="+- 0 3113 2160"/>
                  <a:gd name="T61" fmla="*/ T60 w 1080"/>
                  <a:gd name="T62" fmla="+- 0 7015 6120"/>
                  <a:gd name="T63" fmla="*/ 7015 h 1080"/>
                  <a:gd name="T64" fmla="+- 0 3055 2160"/>
                  <a:gd name="T65" fmla="*/ T64 w 1080"/>
                  <a:gd name="T66" fmla="+- 0 7073 6120"/>
                  <a:gd name="T67" fmla="*/ 7073 h 1080"/>
                  <a:gd name="T68" fmla="+- 0 2988 2160"/>
                  <a:gd name="T69" fmla="*/ T68 w 1080"/>
                  <a:gd name="T70" fmla="+- 0 7121 6120"/>
                  <a:gd name="T71" fmla="*/ 7121 h 1080"/>
                  <a:gd name="T72" fmla="+- 0 2913 2160"/>
                  <a:gd name="T73" fmla="*/ T72 w 1080"/>
                  <a:gd name="T74" fmla="+- 0 7159 6120"/>
                  <a:gd name="T75" fmla="*/ 7159 h 1080"/>
                  <a:gd name="T76" fmla="+- 0 2832 2160"/>
                  <a:gd name="T77" fmla="*/ T76 w 1080"/>
                  <a:gd name="T78" fmla="+- 0 7185 6120"/>
                  <a:gd name="T79" fmla="*/ 7185 h 1080"/>
                  <a:gd name="T80" fmla="+- 0 2745 2160"/>
                  <a:gd name="T81" fmla="*/ T80 w 1080"/>
                  <a:gd name="T82" fmla="+- 0 7198 6120"/>
                  <a:gd name="T83" fmla="*/ 7198 h 1080"/>
                  <a:gd name="T84" fmla="+- 0 2700 2160"/>
                  <a:gd name="T85" fmla="*/ T84 w 1080"/>
                  <a:gd name="T86" fmla="+- 0 7200 6120"/>
                  <a:gd name="T87" fmla="*/ 7200 h 1080"/>
                  <a:gd name="T88" fmla="+- 0 2655 2160"/>
                  <a:gd name="T89" fmla="*/ T88 w 1080"/>
                  <a:gd name="T90" fmla="+- 0 7198 6120"/>
                  <a:gd name="T91" fmla="*/ 7198 h 1080"/>
                  <a:gd name="T92" fmla="+- 0 2568 2160"/>
                  <a:gd name="T93" fmla="*/ T92 w 1080"/>
                  <a:gd name="T94" fmla="+- 0 7185 6120"/>
                  <a:gd name="T95" fmla="*/ 7185 h 1080"/>
                  <a:gd name="T96" fmla="+- 0 2487 2160"/>
                  <a:gd name="T97" fmla="*/ T96 w 1080"/>
                  <a:gd name="T98" fmla="+- 0 7159 6120"/>
                  <a:gd name="T99" fmla="*/ 7159 h 1080"/>
                  <a:gd name="T100" fmla="+- 0 2412 2160"/>
                  <a:gd name="T101" fmla="*/ T100 w 1080"/>
                  <a:gd name="T102" fmla="+- 0 7121 6120"/>
                  <a:gd name="T103" fmla="*/ 7121 h 1080"/>
                  <a:gd name="T104" fmla="+- 0 2345 2160"/>
                  <a:gd name="T105" fmla="*/ T104 w 1080"/>
                  <a:gd name="T106" fmla="+- 0 7073 6120"/>
                  <a:gd name="T107" fmla="*/ 7073 h 1080"/>
                  <a:gd name="T108" fmla="+- 0 2287 2160"/>
                  <a:gd name="T109" fmla="*/ T108 w 1080"/>
                  <a:gd name="T110" fmla="+- 0 7015 6120"/>
                  <a:gd name="T111" fmla="*/ 7015 h 1080"/>
                  <a:gd name="T112" fmla="+- 0 2239 2160"/>
                  <a:gd name="T113" fmla="*/ T112 w 1080"/>
                  <a:gd name="T114" fmla="+- 0 6948 6120"/>
                  <a:gd name="T115" fmla="*/ 6948 h 1080"/>
                  <a:gd name="T116" fmla="+- 0 2201 2160"/>
                  <a:gd name="T117" fmla="*/ T116 w 1080"/>
                  <a:gd name="T118" fmla="+- 0 6873 6120"/>
                  <a:gd name="T119" fmla="*/ 6873 h 1080"/>
                  <a:gd name="T120" fmla="+- 0 2175 2160"/>
                  <a:gd name="T121" fmla="*/ T120 w 1080"/>
                  <a:gd name="T122" fmla="+- 0 6792 6120"/>
                  <a:gd name="T123" fmla="*/ 6792 h 1080"/>
                  <a:gd name="T124" fmla="+- 0 2162 2160"/>
                  <a:gd name="T125" fmla="*/ T124 w 1080"/>
                  <a:gd name="T126" fmla="+- 0 6705 6120"/>
                  <a:gd name="T127" fmla="*/ 6705 h 1080"/>
                  <a:gd name="T128" fmla="+- 0 2160 2160"/>
                  <a:gd name="T129" fmla="*/ T128 w 1080"/>
                  <a:gd name="T130" fmla="+- 0 6660 6120"/>
                  <a:gd name="T131" fmla="*/ 6660 h 1080"/>
                  <a:gd name="T132" fmla="+- 0 2162 2160"/>
                  <a:gd name="T133" fmla="*/ T132 w 1080"/>
                  <a:gd name="T134" fmla="+- 0 6615 6120"/>
                  <a:gd name="T135" fmla="*/ 6615 h 1080"/>
                  <a:gd name="T136" fmla="+- 0 2175 2160"/>
                  <a:gd name="T137" fmla="*/ T136 w 1080"/>
                  <a:gd name="T138" fmla="+- 0 6528 6120"/>
                  <a:gd name="T139" fmla="*/ 6528 h 1080"/>
                  <a:gd name="T140" fmla="+- 0 2201 2160"/>
                  <a:gd name="T141" fmla="*/ T140 w 1080"/>
                  <a:gd name="T142" fmla="+- 0 6447 6120"/>
                  <a:gd name="T143" fmla="*/ 6447 h 1080"/>
                  <a:gd name="T144" fmla="+- 0 2239 2160"/>
                  <a:gd name="T145" fmla="*/ T144 w 1080"/>
                  <a:gd name="T146" fmla="+- 0 6372 6120"/>
                  <a:gd name="T147" fmla="*/ 6372 h 1080"/>
                  <a:gd name="T148" fmla="+- 0 2287 2160"/>
                  <a:gd name="T149" fmla="*/ T148 w 1080"/>
                  <a:gd name="T150" fmla="+- 0 6305 6120"/>
                  <a:gd name="T151" fmla="*/ 6305 h 1080"/>
                  <a:gd name="T152" fmla="+- 0 2345 2160"/>
                  <a:gd name="T153" fmla="*/ T152 w 1080"/>
                  <a:gd name="T154" fmla="+- 0 6247 6120"/>
                  <a:gd name="T155" fmla="*/ 6247 h 1080"/>
                  <a:gd name="T156" fmla="+- 0 2412 2160"/>
                  <a:gd name="T157" fmla="*/ T156 w 1080"/>
                  <a:gd name="T158" fmla="+- 0 6199 6120"/>
                  <a:gd name="T159" fmla="*/ 6199 h 1080"/>
                  <a:gd name="T160" fmla="+- 0 2487 2160"/>
                  <a:gd name="T161" fmla="*/ T160 w 1080"/>
                  <a:gd name="T162" fmla="+- 0 6161 6120"/>
                  <a:gd name="T163" fmla="*/ 6161 h 1080"/>
                  <a:gd name="T164" fmla="+- 0 2568 2160"/>
                  <a:gd name="T165" fmla="*/ T164 w 1080"/>
                  <a:gd name="T166" fmla="+- 0 6135 6120"/>
                  <a:gd name="T167" fmla="*/ 6135 h 1080"/>
                  <a:gd name="T168" fmla="+- 0 2655 2160"/>
                  <a:gd name="T169" fmla="*/ T168 w 1080"/>
                  <a:gd name="T170" fmla="+- 0 6122 6120"/>
                  <a:gd name="T171" fmla="*/ 6122 h 1080"/>
                  <a:gd name="T172" fmla="+- 0 2700 216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629" y="7"/>
                    </a:lnTo>
                    <a:lnTo>
                      <a:pt x="714" y="27"/>
                    </a:lnTo>
                    <a:lnTo>
                      <a:pt x="792" y="59"/>
                    </a:lnTo>
                    <a:lnTo>
                      <a:pt x="862" y="102"/>
                    </a:lnTo>
                    <a:lnTo>
                      <a:pt x="925" y="155"/>
                    </a:lnTo>
                    <a:lnTo>
                      <a:pt x="978" y="218"/>
                    </a:lnTo>
                    <a:lnTo>
                      <a:pt x="1021" y="288"/>
                    </a:lnTo>
                    <a:lnTo>
                      <a:pt x="1053" y="366"/>
                    </a:lnTo>
                    <a:lnTo>
                      <a:pt x="1073" y="451"/>
                    </a:lnTo>
                    <a:lnTo>
                      <a:pt x="1080" y="540"/>
                    </a:lnTo>
                    <a:lnTo>
                      <a:pt x="1078" y="585"/>
                    </a:lnTo>
                    <a:lnTo>
                      <a:pt x="1065" y="672"/>
                    </a:lnTo>
                    <a:lnTo>
                      <a:pt x="1039" y="753"/>
                    </a:lnTo>
                    <a:lnTo>
                      <a:pt x="1001" y="828"/>
                    </a:lnTo>
                    <a:lnTo>
                      <a:pt x="953" y="895"/>
                    </a:lnTo>
                    <a:lnTo>
                      <a:pt x="895" y="953"/>
                    </a:lnTo>
                    <a:lnTo>
                      <a:pt x="828" y="1001"/>
                    </a:lnTo>
                    <a:lnTo>
                      <a:pt x="753" y="1039"/>
                    </a:lnTo>
                    <a:lnTo>
                      <a:pt x="672" y="1065"/>
                    </a:lnTo>
                    <a:lnTo>
                      <a:pt x="585" y="1078"/>
                    </a:lnTo>
                    <a:lnTo>
                      <a:pt x="540" y="1080"/>
                    </a:lnTo>
                    <a:lnTo>
                      <a:pt x="495" y="1078"/>
                    </a:lnTo>
                    <a:lnTo>
                      <a:pt x="408" y="1065"/>
                    </a:lnTo>
                    <a:lnTo>
                      <a:pt x="327" y="1039"/>
                    </a:lnTo>
                    <a:lnTo>
                      <a:pt x="252" y="1001"/>
                    </a:lnTo>
                    <a:lnTo>
                      <a:pt x="185" y="953"/>
                    </a:lnTo>
                    <a:lnTo>
                      <a:pt x="127" y="895"/>
                    </a:lnTo>
                    <a:lnTo>
                      <a:pt x="79" y="828"/>
                    </a:lnTo>
                    <a:lnTo>
                      <a:pt x="41" y="753"/>
                    </a:lnTo>
                    <a:lnTo>
                      <a:pt x="15" y="672"/>
                    </a:lnTo>
                    <a:lnTo>
                      <a:pt x="2" y="585"/>
                    </a:lnTo>
                    <a:lnTo>
                      <a:pt x="0" y="540"/>
                    </a:lnTo>
                    <a:lnTo>
                      <a:pt x="2" y="495"/>
                    </a:lnTo>
                    <a:lnTo>
                      <a:pt x="15" y="408"/>
                    </a:lnTo>
                    <a:lnTo>
                      <a:pt x="41" y="327"/>
                    </a:lnTo>
                    <a:lnTo>
                      <a:pt x="79" y="252"/>
                    </a:lnTo>
                    <a:lnTo>
                      <a:pt x="127" y="185"/>
                    </a:lnTo>
                    <a:lnTo>
                      <a:pt x="185" y="127"/>
                    </a:lnTo>
                    <a:lnTo>
                      <a:pt x="252" y="79"/>
                    </a:lnTo>
                    <a:lnTo>
                      <a:pt x="327" y="41"/>
                    </a:lnTo>
                    <a:lnTo>
                      <a:pt x="408" y="15"/>
                    </a:lnTo>
                    <a:lnTo>
                      <a:pt x="495" y="2"/>
                    </a:lnTo>
                    <a:lnTo>
                      <a:pt x="54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7772400" y="4230699"/>
            <a:ext cx="685800" cy="685800"/>
            <a:chOff x="11879" y="6119"/>
            <a:chExt cx="1082" cy="1082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1880" y="6120"/>
              <a:ext cx="1080" cy="1080"/>
              <a:chOff x="11880" y="6120"/>
              <a:chExt cx="1080" cy="1080"/>
            </a:xfrm>
          </p:grpSpPr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1880" y="6120"/>
                <a:ext cx="1080" cy="1080"/>
              </a:xfrm>
              <a:custGeom>
                <a:avLst/>
                <a:gdLst>
                  <a:gd name="T0" fmla="+- 0 12420 11880"/>
                  <a:gd name="T1" fmla="*/ T0 w 1080"/>
                  <a:gd name="T2" fmla="+- 0 6120 6120"/>
                  <a:gd name="T3" fmla="*/ 6120 h 1080"/>
                  <a:gd name="T4" fmla="+- 0 12331 11880"/>
                  <a:gd name="T5" fmla="*/ T4 w 1080"/>
                  <a:gd name="T6" fmla="+- 0 6127 6120"/>
                  <a:gd name="T7" fmla="*/ 6127 h 1080"/>
                  <a:gd name="T8" fmla="+- 0 12246 11880"/>
                  <a:gd name="T9" fmla="*/ T8 w 1080"/>
                  <a:gd name="T10" fmla="+- 0 6147 6120"/>
                  <a:gd name="T11" fmla="*/ 6147 h 1080"/>
                  <a:gd name="T12" fmla="+- 0 12168 11880"/>
                  <a:gd name="T13" fmla="*/ T12 w 1080"/>
                  <a:gd name="T14" fmla="+- 0 6179 6120"/>
                  <a:gd name="T15" fmla="*/ 6179 h 1080"/>
                  <a:gd name="T16" fmla="+- 0 12098 11880"/>
                  <a:gd name="T17" fmla="*/ T16 w 1080"/>
                  <a:gd name="T18" fmla="+- 0 6222 6120"/>
                  <a:gd name="T19" fmla="*/ 6222 h 1080"/>
                  <a:gd name="T20" fmla="+- 0 12035 11880"/>
                  <a:gd name="T21" fmla="*/ T20 w 1080"/>
                  <a:gd name="T22" fmla="+- 0 6275 6120"/>
                  <a:gd name="T23" fmla="*/ 6275 h 1080"/>
                  <a:gd name="T24" fmla="+- 0 11982 11880"/>
                  <a:gd name="T25" fmla="*/ T24 w 1080"/>
                  <a:gd name="T26" fmla="+- 0 6338 6120"/>
                  <a:gd name="T27" fmla="*/ 6338 h 1080"/>
                  <a:gd name="T28" fmla="+- 0 11939 11880"/>
                  <a:gd name="T29" fmla="*/ T28 w 1080"/>
                  <a:gd name="T30" fmla="+- 0 6408 6120"/>
                  <a:gd name="T31" fmla="*/ 6408 h 1080"/>
                  <a:gd name="T32" fmla="+- 0 11907 11880"/>
                  <a:gd name="T33" fmla="*/ T32 w 1080"/>
                  <a:gd name="T34" fmla="+- 0 6486 6120"/>
                  <a:gd name="T35" fmla="*/ 6486 h 1080"/>
                  <a:gd name="T36" fmla="+- 0 11887 11880"/>
                  <a:gd name="T37" fmla="*/ T36 w 1080"/>
                  <a:gd name="T38" fmla="+- 0 6571 6120"/>
                  <a:gd name="T39" fmla="*/ 6571 h 1080"/>
                  <a:gd name="T40" fmla="+- 0 11880 11880"/>
                  <a:gd name="T41" fmla="*/ T40 w 1080"/>
                  <a:gd name="T42" fmla="+- 0 6660 6120"/>
                  <a:gd name="T43" fmla="*/ 6660 h 1080"/>
                  <a:gd name="T44" fmla="+- 0 11882 11880"/>
                  <a:gd name="T45" fmla="*/ T44 w 1080"/>
                  <a:gd name="T46" fmla="+- 0 6705 6120"/>
                  <a:gd name="T47" fmla="*/ 6705 h 1080"/>
                  <a:gd name="T48" fmla="+- 0 11895 11880"/>
                  <a:gd name="T49" fmla="*/ T48 w 1080"/>
                  <a:gd name="T50" fmla="+- 0 6792 6120"/>
                  <a:gd name="T51" fmla="*/ 6792 h 1080"/>
                  <a:gd name="T52" fmla="+- 0 11921 11880"/>
                  <a:gd name="T53" fmla="*/ T52 w 1080"/>
                  <a:gd name="T54" fmla="+- 0 6873 6120"/>
                  <a:gd name="T55" fmla="*/ 6873 h 1080"/>
                  <a:gd name="T56" fmla="+- 0 11959 11880"/>
                  <a:gd name="T57" fmla="*/ T56 w 1080"/>
                  <a:gd name="T58" fmla="+- 0 6948 6120"/>
                  <a:gd name="T59" fmla="*/ 6948 h 1080"/>
                  <a:gd name="T60" fmla="+- 0 12007 11880"/>
                  <a:gd name="T61" fmla="*/ T60 w 1080"/>
                  <a:gd name="T62" fmla="+- 0 7015 6120"/>
                  <a:gd name="T63" fmla="*/ 7015 h 1080"/>
                  <a:gd name="T64" fmla="+- 0 12065 11880"/>
                  <a:gd name="T65" fmla="*/ T64 w 1080"/>
                  <a:gd name="T66" fmla="+- 0 7073 6120"/>
                  <a:gd name="T67" fmla="*/ 7073 h 1080"/>
                  <a:gd name="T68" fmla="+- 0 12132 11880"/>
                  <a:gd name="T69" fmla="*/ T68 w 1080"/>
                  <a:gd name="T70" fmla="+- 0 7121 6120"/>
                  <a:gd name="T71" fmla="*/ 7121 h 1080"/>
                  <a:gd name="T72" fmla="+- 0 12207 11880"/>
                  <a:gd name="T73" fmla="*/ T72 w 1080"/>
                  <a:gd name="T74" fmla="+- 0 7159 6120"/>
                  <a:gd name="T75" fmla="*/ 7159 h 1080"/>
                  <a:gd name="T76" fmla="+- 0 12288 11880"/>
                  <a:gd name="T77" fmla="*/ T76 w 1080"/>
                  <a:gd name="T78" fmla="+- 0 7185 6120"/>
                  <a:gd name="T79" fmla="*/ 7185 h 1080"/>
                  <a:gd name="T80" fmla="+- 0 12375 11880"/>
                  <a:gd name="T81" fmla="*/ T80 w 1080"/>
                  <a:gd name="T82" fmla="+- 0 7198 6120"/>
                  <a:gd name="T83" fmla="*/ 7198 h 1080"/>
                  <a:gd name="T84" fmla="+- 0 12420 11880"/>
                  <a:gd name="T85" fmla="*/ T84 w 1080"/>
                  <a:gd name="T86" fmla="+- 0 7200 6120"/>
                  <a:gd name="T87" fmla="*/ 7200 h 1080"/>
                  <a:gd name="T88" fmla="+- 0 12465 11880"/>
                  <a:gd name="T89" fmla="*/ T88 w 1080"/>
                  <a:gd name="T90" fmla="+- 0 7198 6120"/>
                  <a:gd name="T91" fmla="*/ 7198 h 1080"/>
                  <a:gd name="T92" fmla="+- 0 12552 11880"/>
                  <a:gd name="T93" fmla="*/ T92 w 1080"/>
                  <a:gd name="T94" fmla="+- 0 7185 6120"/>
                  <a:gd name="T95" fmla="*/ 7185 h 1080"/>
                  <a:gd name="T96" fmla="+- 0 12633 11880"/>
                  <a:gd name="T97" fmla="*/ T96 w 1080"/>
                  <a:gd name="T98" fmla="+- 0 7159 6120"/>
                  <a:gd name="T99" fmla="*/ 7159 h 1080"/>
                  <a:gd name="T100" fmla="+- 0 12708 11880"/>
                  <a:gd name="T101" fmla="*/ T100 w 1080"/>
                  <a:gd name="T102" fmla="+- 0 7121 6120"/>
                  <a:gd name="T103" fmla="*/ 7121 h 1080"/>
                  <a:gd name="T104" fmla="+- 0 12775 11880"/>
                  <a:gd name="T105" fmla="*/ T104 w 1080"/>
                  <a:gd name="T106" fmla="+- 0 7073 6120"/>
                  <a:gd name="T107" fmla="*/ 7073 h 1080"/>
                  <a:gd name="T108" fmla="+- 0 12833 11880"/>
                  <a:gd name="T109" fmla="*/ T108 w 1080"/>
                  <a:gd name="T110" fmla="+- 0 7015 6120"/>
                  <a:gd name="T111" fmla="*/ 7015 h 1080"/>
                  <a:gd name="T112" fmla="+- 0 12881 11880"/>
                  <a:gd name="T113" fmla="*/ T112 w 1080"/>
                  <a:gd name="T114" fmla="+- 0 6948 6120"/>
                  <a:gd name="T115" fmla="*/ 6948 h 1080"/>
                  <a:gd name="T116" fmla="+- 0 12919 11880"/>
                  <a:gd name="T117" fmla="*/ T116 w 1080"/>
                  <a:gd name="T118" fmla="+- 0 6873 6120"/>
                  <a:gd name="T119" fmla="*/ 6873 h 1080"/>
                  <a:gd name="T120" fmla="+- 0 12945 11880"/>
                  <a:gd name="T121" fmla="*/ T120 w 1080"/>
                  <a:gd name="T122" fmla="+- 0 6792 6120"/>
                  <a:gd name="T123" fmla="*/ 6792 h 1080"/>
                  <a:gd name="T124" fmla="+- 0 12958 11880"/>
                  <a:gd name="T125" fmla="*/ T124 w 1080"/>
                  <a:gd name="T126" fmla="+- 0 6705 6120"/>
                  <a:gd name="T127" fmla="*/ 6705 h 1080"/>
                  <a:gd name="T128" fmla="+- 0 12960 11880"/>
                  <a:gd name="T129" fmla="*/ T128 w 1080"/>
                  <a:gd name="T130" fmla="+- 0 6660 6120"/>
                  <a:gd name="T131" fmla="*/ 6660 h 1080"/>
                  <a:gd name="T132" fmla="+- 0 12958 11880"/>
                  <a:gd name="T133" fmla="*/ T132 w 1080"/>
                  <a:gd name="T134" fmla="+- 0 6615 6120"/>
                  <a:gd name="T135" fmla="*/ 6615 h 1080"/>
                  <a:gd name="T136" fmla="+- 0 12945 11880"/>
                  <a:gd name="T137" fmla="*/ T136 w 1080"/>
                  <a:gd name="T138" fmla="+- 0 6528 6120"/>
                  <a:gd name="T139" fmla="*/ 6528 h 1080"/>
                  <a:gd name="T140" fmla="+- 0 12919 11880"/>
                  <a:gd name="T141" fmla="*/ T140 w 1080"/>
                  <a:gd name="T142" fmla="+- 0 6447 6120"/>
                  <a:gd name="T143" fmla="*/ 6447 h 1080"/>
                  <a:gd name="T144" fmla="+- 0 12881 11880"/>
                  <a:gd name="T145" fmla="*/ T144 w 1080"/>
                  <a:gd name="T146" fmla="+- 0 6372 6120"/>
                  <a:gd name="T147" fmla="*/ 6372 h 1080"/>
                  <a:gd name="T148" fmla="+- 0 12833 11880"/>
                  <a:gd name="T149" fmla="*/ T148 w 1080"/>
                  <a:gd name="T150" fmla="+- 0 6305 6120"/>
                  <a:gd name="T151" fmla="*/ 6305 h 1080"/>
                  <a:gd name="T152" fmla="+- 0 12775 11880"/>
                  <a:gd name="T153" fmla="*/ T152 w 1080"/>
                  <a:gd name="T154" fmla="+- 0 6247 6120"/>
                  <a:gd name="T155" fmla="*/ 6247 h 1080"/>
                  <a:gd name="T156" fmla="+- 0 12708 11880"/>
                  <a:gd name="T157" fmla="*/ T156 w 1080"/>
                  <a:gd name="T158" fmla="+- 0 6199 6120"/>
                  <a:gd name="T159" fmla="*/ 6199 h 1080"/>
                  <a:gd name="T160" fmla="+- 0 12633 11880"/>
                  <a:gd name="T161" fmla="*/ T160 w 1080"/>
                  <a:gd name="T162" fmla="+- 0 6161 6120"/>
                  <a:gd name="T163" fmla="*/ 6161 h 1080"/>
                  <a:gd name="T164" fmla="+- 0 12552 11880"/>
                  <a:gd name="T165" fmla="*/ T164 w 1080"/>
                  <a:gd name="T166" fmla="+- 0 6135 6120"/>
                  <a:gd name="T167" fmla="*/ 6135 h 1080"/>
                  <a:gd name="T168" fmla="+- 0 12465 11880"/>
                  <a:gd name="T169" fmla="*/ T168 w 1080"/>
                  <a:gd name="T170" fmla="+- 0 6122 6120"/>
                  <a:gd name="T171" fmla="*/ 6122 h 1080"/>
                  <a:gd name="T172" fmla="+- 0 12420 118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451" y="7"/>
                    </a:lnTo>
                    <a:lnTo>
                      <a:pt x="366" y="27"/>
                    </a:lnTo>
                    <a:lnTo>
                      <a:pt x="288" y="59"/>
                    </a:lnTo>
                    <a:lnTo>
                      <a:pt x="218" y="102"/>
                    </a:lnTo>
                    <a:lnTo>
                      <a:pt x="155" y="155"/>
                    </a:lnTo>
                    <a:lnTo>
                      <a:pt x="102" y="218"/>
                    </a:lnTo>
                    <a:lnTo>
                      <a:pt x="59" y="288"/>
                    </a:lnTo>
                    <a:lnTo>
                      <a:pt x="27" y="366"/>
                    </a:lnTo>
                    <a:lnTo>
                      <a:pt x="7" y="451"/>
                    </a:lnTo>
                    <a:lnTo>
                      <a:pt x="0" y="540"/>
                    </a:lnTo>
                    <a:lnTo>
                      <a:pt x="2" y="585"/>
                    </a:lnTo>
                    <a:lnTo>
                      <a:pt x="15" y="672"/>
                    </a:lnTo>
                    <a:lnTo>
                      <a:pt x="41" y="753"/>
                    </a:lnTo>
                    <a:lnTo>
                      <a:pt x="79" y="828"/>
                    </a:lnTo>
                    <a:lnTo>
                      <a:pt x="127" y="895"/>
                    </a:lnTo>
                    <a:lnTo>
                      <a:pt x="185" y="953"/>
                    </a:lnTo>
                    <a:lnTo>
                      <a:pt x="252" y="1001"/>
                    </a:lnTo>
                    <a:lnTo>
                      <a:pt x="327" y="1039"/>
                    </a:lnTo>
                    <a:lnTo>
                      <a:pt x="408" y="1065"/>
                    </a:lnTo>
                    <a:lnTo>
                      <a:pt x="495" y="1078"/>
                    </a:lnTo>
                    <a:lnTo>
                      <a:pt x="540" y="1080"/>
                    </a:lnTo>
                    <a:lnTo>
                      <a:pt x="585" y="1078"/>
                    </a:lnTo>
                    <a:lnTo>
                      <a:pt x="672" y="1065"/>
                    </a:lnTo>
                    <a:lnTo>
                      <a:pt x="753" y="1039"/>
                    </a:lnTo>
                    <a:lnTo>
                      <a:pt x="828" y="1001"/>
                    </a:lnTo>
                    <a:lnTo>
                      <a:pt x="895" y="953"/>
                    </a:lnTo>
                    <a:lnTo>
                      <a:pt x="953" y="895"/>
                    </a:lnTo>
                    <a:lnTo>
                      <a:pt x="1001" y="828"/>
                    </a:lnTo>
                    <a:lnTo>
                      <a:pt x="1039" y="753"/>
                    </a:lnTo>
                    <a:lnTo>
                      <a:pt x="1065" y="672"/>
                    </a:lnTo>
                    <a:lnTo>
                      <a:pt x="1078" y="585"/>
                    </a:lnTo>
                    <a:lnTo>
                      <a:pt x="1080" y="540"/>
                    </a:lnTo>
                    <a:lnTo>
                      <a:pt x="1078" y="495"/>
                    </a:lnTo>
                    <a:lnTo>
                      <a:pt x="1065" y="408"/>
                    </a:lnTo>
                    <a:lnTo>
                      <a:pt x="1039" y="327"/>
                    </a:lnTo>
                    <a:lnTo>
                      <a:pt x="1001" y="252"/>
                    </a:lnTo>
                    <a:lnTo>
                      <a:pt x="953" y="185"/>
                    </a:lnTo>
                    <a:lnTo>
                      <a:pt x="895" y="127"/>
                    </a:lnTo>
                    <a:lnTo>
                      <a:pt x="828" y="79"/>
                    </a:lnTo>
                    <a:lnTo>
                      <a:pt x="753" y="41"/>
                    </a:lnTo>
                    <a:lnTo>
                      <a:pt x="672" y="15"/>
                    </a:lnTo>
                    <a:lnTo>
                      <a:pt x="585" y="2"/>
                    </a:lnTo>
                    <a:lnTo>
                      <a:pt x="540" y="0"/>
                    </a:lnTo>
                  </a:path>
                </a:pathLst>
              </a:custGeom>
              <a:solidFill>
                <a:srgbClr val="98CC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/>
          </p:nvGrpSpPr>
          <p:grpSpPr bwMode="auto">
            <a:xfrm>
              <a:off x="11880" y="6120"/>
              <a:ext cx="1080" cy="1080"/>
              <a:chOff x="11880" y="6120"/>
              <a:chExt cx="1080" cy="1080"/>
            </a:xfrm>
          </p:grpSpPr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1880" y="6120"/>
                <a:ext cx="1080" cy="1080"/>
              </a:xfrm>
              <a:custGeom>
                <a:avLst/>
                <a:gdLst>
                  <a:gd name="T0" fmla="+- 0 12420 11880"/>
                  <a:gd name="T1" fmla="*/ T0 w 1080"/>
                  <a:gd name="T2" fmla="+- 0 6120 6120"/>
                  <a:gd name="T3" fmla="*/ 6120 h 1080"/>
                  <a:gd name="T4" fmla="+- 0 12509 11880"/>
                  <a:gd name="T5" fmla="*/ T4 w 1080"/>
                  <a:gd name="T6" fmla="+- 0 6127 6120"/>
                  <a:gd name="T7" fmla="*/ 6127 h 1080"/>
                  <a:gd name="T8" fmla="+- 0 12594 11880"/>
                  <a:gd name="T9" fmla="*/ T8 w 1080"/>
                  <a:gd name="T10" fmla="+- 0 6147 6120"/>
                  <a:gd name="T11" fmla="*/ 6147 h 1080"/>
                  <a:gd name="T12" fmla="+- 0 12672 11880"/>
                  <a:gd name="T13" fmla="*/ T12 w 1080"/>
                  <a:gd name="T14" fmla="+- 0 6179 6120"/>
                  <a:gd name="T15" fmla="*/ 6179 h 1080"/>
                  <a:gd name="T16" fmla="+- 0 12742 11880"/>
                  <a:gd name="T17" fmla="*/ T16 w 1080"/>
                  <a:gd name="T18" fmla="+- 0 6222 6120"/>
                  <a:gd name="T19" fmla="*/ 6222 h 1080"/>
                  <a:gd name="T20" fmla="+- 0 12805 11880"/>
                  <a:gd name="T21" fmla="*/ T20 w 1080"/>
                  <a:gd name="T22" fmla="+- 0 6275 6120"/>
                  <a:gd name="T23" fmla="*/ 6275 h 1080"/>
                  <a:gd name="T24" fmla="+- 0 12858 11880"/>
                  <a:gd name="T25" fmla="*/ T24 w 1080"/>
                  <a:gd name="T26" fmla="+- 0 6338 6120"/>
                  <a:gd name="T27" fmla="*/ 6338 h 1080"/>
                  <a:gd name="T28" fmla="+- 0 12901 11880"/>
                  <a:gd name="T29" fmla="*/ T28 w 1080"/>
                  <a:gd name="T30" fmla="+- 0 6408 6120"/>
                  <a:gd name="T31" fmla="*/ 6408 h 1080"/>
                  <a:gd name="T32" fmla="+- 0 12933 11880"/>
                  <a:gd name="T33" fmla="*/ T32 w 1080"/>
                  <a:gd name="T34" fmla="+- 0 6486 6120"/>
                  <a:gd name="T35" fmla="*/ 6486 h 1080"/>
                  <a:gd name="T36" fmla="+- 0 12953 11880"/>
                  <a:gd name="T37" fmla="*/ T36 w 1080"/>
                  <a:gd name="T38" fmla="+- 0 6571 6120"/>
                  <a:gd name="T39" fmla="*/ 6571 h 1080"/>
                  <a:gd name="T40" fmla="+- 0 12960 11880"/>
                  <a:gd name="T41" fmla="*/ T40 w 1080"/>
                  <a:gd name="T42" fmla="+- 0 6660 6120"/>
                  <a:gd name="T43" fmla="*/ 6660 h 1080"/>
                  <a:gd name="T44" fmla="+- 0 12958 11880"/>
                  <a:gd name="T45" fmla="*/ T44 w 1080"/>
                  <a:gd name="T46" fmla="+- 0 6705 6120"/>
                  <a:gd name="T47" fmla="*/ 6705 h 1080"/>
                  <a:gd name="T48" fmla="+- 0 12945 11880"/>
                  <a:gd name="T49" fmla="*/ T48 w 1080"/>
                  <a:gd name="T50" fmla="+- 0 6792 6120"/>
                  <a:gd name="T51" fmla="*/ 6792 h 1080"/>
                  <a:gd name="T52" fmla="+- 0 12919 11880"/>
                  <a:gd name="T53" fmla="*/ T52 w 1080"/>
                  <a:gd name="T54" fmla="+- 0 6873 6120"/>
                  <a:gd name="T55" fmla="*/ 6873 h 1080"/>
                  <a:gd name="T56" fmla="+- 0 12881 11880"/>
                  <a:gd name="T57" fmla="*/ T56 w 1080"/>
                  <a:gd name="T58" fmla="+- 0 6948 6120"/>
                  <a:gd name="T59" fmla="*/ 6948 h 1080"/>
                  <a:gd name="T60" fmla="+- 0 12833 11880"/>
                  <a:gd name="T61" fmla="*/ T60 w 1080"/>
                  <a:gd name="T62" fmla="+- 0 7015 6120"/>
                  <a:gd name="T63" fmla="*/ 7015 h 1080"/>
                  <a:gd name="T64" fmla="+- 0 12775 11880"/>
                  <a:gd name="T65" fmla="*/ T64 w 1080"/>
                  <a:gd name="T66" fmla="+- 0 7073 6120"/>
                  <a:gd name="T67" fmla="*/ 7073 h 1080"/>
                  <a:gd name="T68" fmla="+- 0 12708 11880"/>
                  <a:gd name="T69" fmla="*/ T68 w 1080"/>
                  <a:gd name="T70" fmla="+- 0 7121 6120"/>
                  <a:gd name="T71" fmla="*/ 7121 h 1080"/>
                  <a:gd name="T72" fmla="+- 0 12633 11880"/>
                  <a:gd name="T73" fmla="*/ T72 w 1080"/>
                  <a:gd name="T74" fmla="+- 0 7159 6120"/>
                  <a:gd name="T75" fmla="*/ 7159 h 1080"/>
                  <a:gd name="T76" fmla="+- 0 12552 11880"/>
                  <a:gd name="T77" fmla="*/ T76 w 1080"/>
                  <a:gd name="T78" fmla="+- 0 7185 6120"/>
                  <a:gd name="T79" fmla="*/ 7185 h 1080"/>
                  <a:gd name="T80" fmla="+- 0 12465 11880"/>
                  <a:gd name="T81" fmla="*/ T80 w 1080"/>
                  <a:gd name="T82" fmla="+- 0 7198 6120"/>
                  <a:gd name="T83" fmla="*/ 7198 h 1080"/>
                  <a:gd name="T84" fmla="+- 0 12420 11880"/>
                  <a:gd name="T85" fmla="*/ T84 w 1080"/>
                  <a:gd name="T86" fmla="+- 0 7200 6120"/>
                  <a:gd name="T87" fmla="*/ 7200 h 1080"/>
                  <a:gd name="T88" fmla="+- 0 12375 11880"/>
                  <a:gd name="T89" fmla="*/ T88 w 1080"/>
                  <a:gd name="T90" fmla="+- 0 7198 6120"/>
                  <a:gd name="T91" fmla="*/ 7198 h 1080"/>
                  <a:gd name="T92" fmla="+- 0 12288 11880"/>
                  <a:gd name="T93" fmla="*/ T92 w 1080"/>
                  <a:gd name="T94" fmla="+- 0 7185 6120"/>
                  <a:gd name="T95" fmla="*/ 7185 h 1080"/>
                  <a:gd name="T96" fmla="+- 0 12207 11880"/>
                  <a:gd name="T97" fmla="*/ T96 w 1080"/>
                  <a:gd name="T98" fmla="+- 0 7159 6120"/>
                  <a:gd name="T99" fmla="*/ 7159 h 1080"/>
                  <a:gd name="T100" fmla="+- 0 12132 11880"/>
                  <a:gd name="T101" fmla="*/ T100 w 1080"/>
                  <a:gd name="T102" fmla="+- 0 7121 6120"/>
                  <a:gd name="T103" fmla="*/ 7121 h 1080"/>
                  <a:gd name="T104" fmla="+- 0 12065 11880"/>
                  <a:gd name="T105" fmla="*/ T104 w 1080"/>
                  <a:gd name="T106" fmla="+- 0 7073 6120"/>
                  <a:gd name="T107" fmla="*/ 7073 h 1080"/>
                  <a:gd name="T108" fmla="+- 0 12007 11880"/>
                  <a:gd name="T109" fmla="*/ T108 w 1080"/>
                  <a:gd name="T110" fmla="+- 0 7015 6120"/>
                  <a:gd name="T111" fmla="*/ 7015 h 1080"/>
                  <a:gd name="T112" fmla="+- 0 11959 11880"/>
                  <a:gd name="T113" fmla="*/ T112 w 1080"/>
                  <a:gd name="T114" fmla="+- 0 6948 6120"/>
                  <a:gd name="T115" fmla="*/ 6948 h 1080"/>
                  <a:gd name="T116" fmla="+- 0 11921 11880"/>
                  <a:gd name="T117" fmla="*/ T116 w 1080"/>
                  <a:gd name="T118" fmla="+- 0 6873 6120"/>
                  <a:gd name="T119" fmla="*/ 6873 h 1080"/>
                  <a:gd name="T120" fmla="+- 0 11895 11880"/>
                  <a:gd name="T121" fmla="*/ T120 w 1080"/>
                  <a:gd name="T122" fmla="+- 0 6792 6120"/>
                  <a:gd name="T123" fmla="*/ 6792 h 1080"/>
                  <a:gd name="T124" fmla="+- 0 11882 11880"/>
                  <a:gd name="T125" fmla="*/ T124 w 1080"/>
                  <a:gd name="T126" fmla="+- 0 6705 6120"/>
                  <a:gd name="T127" fmla="*/ 6705 h 1080"/>
                  <a:gd name="T128" fmla="+- 0 11880 11880"/>
                  <a:gd name="T129" fmla="*/ T128 w 1080"/>
                  <a:gd name="T130" fmla="+- 0 6660 6120"/>
                  <a:gd name="T131" fmla="*/ 6660 h 1080"/>
                  <a:gd name="T132" fmla="+- 0 11882 11880"/>
                  <a:gd name="T133" fmla="*/ T132 w 1080"/>
                  <a:gd name="T134" fmla="+- 0 6615 6120"/>
                  <a:gd name="T135" fmla="*/ 6615 h 1080"/>
                  <a:gd name="T136" fmla="+- 0 11895 11880"/>
                  <a:gd name="T137" fmla="*/ T136 w 1080"/>
                  <a:gd name="T138" fmla="+- 0 6528 6120"/>
                  <a:gd name="T139" fmla="*/ 6528 h 1080"/>
                  <a:gd name="T140" fmla="+- 0 11921 11880"/>
                  <a:gd name="T141" fmla="*/ T140 w 1080"/>
                  <a:gd name="T142" fmla="+- 0 6447 6120"/>
                  <a:gd name="T143" fmla="*/ 6447 h 1080"/>
                  <a:gd name="T144" fmla="+- 0 11959 11880"/>
                  <a:gd name="T145" fmla="*/ T144 w 1080"/>
                  <a:gd name="T146" fmla="+- 0 6372 6120"/>
                  <a:gd name="T147" fmla="*/ 6372 h 1080"/>
                  <a:gd name="T148" fmla="+- 0 12007 11880"/>
                  <a:gd name="T149" fmla="*/ T148 w 1080"/>
                  <a:gd name="T150" fmla="+- 0 6305 6120"/>
                  <a:gd name="T151" fmla="*/ 6305 h 1080"/>
                  <a:gd name="T152" fmla="+- 0 12065 11880"/>
                  <a:gd name="T153" fmla="*/ T152 w 1080"/>
                  <a:gd name="T154" fmla="+- 0 6247 6120"/>
                  <a:gd name="T155" fmla="*/ 6247 h 1080"/>
                  <a:gd name="T156" fmla="+- 0 12132 11880"/>
                  <a:gd name="T157" fmla="*/ T156 w 1080"/>
                  <a:gd name="T158" fmla="+- 0 6199 6120"/>
                  <a:gd name="T159" fmla="*/ 6199 h 1080"/>
                  <a:gd name="T160" fmla="+- 0 12207 11880"/>
                  <a:gd name="T161" fmla="*/ T160 w 1080"/>
                  <a:gd name="T162" fmla="+- 0 6161 6120"/>
                  <a:gd name="T163" fmla="*/ 6161 h 1080"/>
                  <a:gd name="T164" fmla="+- 0 12288 11880"/>
                  <a:gd name="T165" fmla="*/ T164 w 1080"/>
                  <a:gd name="T166" fmla="+- 0 6135 6120"/>
                  <a:gd name="T167" fmla="*/ 6135 h 1080"/>
                  <a:gd name="T168" fmla="+- 0 12375 11880"/>
                  <a:gd name="T169" fmla="*/ T168 w 1080"/>
                  <a:gd name="T170" fmla="+- 0 6122 6120"/>
                  <a:gd name="T171" fmla="*/ 6122 h 1080"/>
                  <a:gd name="T172" fmla="+- 0 12420 11880"/>
                  <a:gd name="T173" fmla="*/ T172 w 1080"/>
                  <a:gd name="T174" fmla="+- 0 6120 6120"/>
                  <a:gd name="T175" fmla="*/ 6120 h 108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</a:cxnLst>
                <a:rect l="0" t="0" r="r" b="b"/>
                <a:pathLst>
                  <a:path w="1080" h="1080">
                    <a:moveTo>
                      <a:pt x="540" y="0"/>
                    </a:moveTo>
                    <a:lnTo>
                      <a:pt x="629" y="7"/>
                    </a:lnTo>
                    <a:lnTo>
                      <a:pt x="714" y="27"/>
                    </a:lnTo>
                    <a:lnTo>
                      <a:pt x="792" y="59"/>
                    </a:lnTo>
                    <a:lnTo>
                      <a:pt x="862" y="102"/>
                    </a:lnTo>
                    <a:lnTo>
                      <a:pt x="925" y="155"/>
                    </a:lnTo>
                    <a:lnTo>
                      <a:pt x="978" y="218"/>
                    </a:lnTo>
                    <a:lnTo>
                      <a:pt x="1021" y="288"/>
                    </a:lnTo>
                    <a:lnTo>
                      <a:pt x="1053" y="366"/>
                    </a:lnTo>
                    <a:lnTo>
                      <a:pt x="1073" y="451"/>
                    </a:lnTo>
                    <a:lnTo>
                      <a:pt x="1080" y="540"/>
                    </a:lnTo>
                    <a:lnTo>
                      <a:pt x="1078" y="585"/>
                    </a:lnTo>
                    <a:lnTo>
                      <a:pt x="1065" y="672"/>
                    </a:lnTo>
                    <a:lnTo>
                      <a:pt x="1039" y="753"/>
                    </a:lnTo>
                    <a:lnTo>
                      <a:pt x="1001" y="828"/>
                    </a:lnTo>
                    <a:lnTo>
                      <a:pt x="953" y="895"/>
                    </a:lnTo>
                    <a:lnTo>
                      <a:pt x="895" y="953"/>
                    </a:lnTo>
                    <a:lnTo>
                      <a:pt x="828" y="1001"/>
                    </a:lnTo>
                    <a:lnTo>
                      <a:pt x="753" y="1039"/>
                    </a:lnTo>
                    <a:lnTo>
                      <a:pt x="672" y="1065"/>
                    </a:lnTo>
                    <a:lnTo>
                      <a:pt x="585" y="1078"/>
                    </a:lnTo>
                    <a:lnTo>
                      <a:pt x="540" y="1080"/>
                    </a:lnTo>
                    <a:lnTo>
                      <a:pt x="495" y="1078"/>
                    </a:lnTo>
                    <a:lnTo>
                      <a:pt x="408" y="1065"/>
                    </a:lnTo>
                    <a:lnTo>
                      <a:pt x="327" y="1039"/>
                    </a:lnTo>
                    <a:lnTo>
                      <a:pt x="252" y="1001"/>
                    </a:lnTo>
                    <a:lnTo>
                      <a:pt x="185" y="953"/>
                    </a:lnTo>
                    <a:lnTo>
                      <a:pt x="127" y="895"/>
                    </a:lnTo>
                    <a:lnTo>
                      <a:pt x="79" y="828"/>
                    </a:lnTo>
                    <a:lnTo>
                      <a:pt x="41" y="753"/>
                    </a:lnTo>
                    <a:lnTo>
                      <a:pt x="15" y="672"/>
                    </a:lnTo>
                    <a:lnTo>
                      <a:pt x="2" y="585"/>
                    </a:lnTo>
                    <a:lnTo>
                      <a:pt x="0" y="540"/>
                    </a:lnTo>
                    <a:lnTo>
                      <a:pt x="2" y="495"/>
                    </a:lnTo>
                    <a:lnTo>
                      <a:pt x="15" y="408"/>
                    </a:lnTo>
                    <a:lnTo>
                      <a:pt x="41" y="327"/>
                    </a:lnTo>
                    <a:lnTo>
                      <a:pt x="79" y="252"/>
                    </a:lnTo>
                    <a:lnTo>
                      <a:pt x="127" y="185"/>
                    </a:lnTo>
                    <a:lnTo>
                      <a:pt x="185" y="127"/>
                    </a:lnTo>
                    <a:lnTo>
                      <a:pt x="252" y="79"/>
                    </a:lnTo>
                    <a:lnTo>
                      <a:pt x="327" y="41"/>
                    </a:lnTo>
                    <a:lnTo>
                      <a:pt x="408" y="15"/>
                    </a:lnTo>
                    <a:lnTo>
                      <a:pt x="495" y="2"/>
                    </a:lnTo>
                    <a:lnTo>
                      <a:pt x="540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9447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826" y="136717"/>
            <a:ext cx="7765321" cy="1326321"/>
          </a:xfrm>
        </p:spPr>
        <p:txBody>
          <a:bodyPr/>
          <a:lstStyle/>
          <a:p>
            <a:r>
              <a:rPr lang="en-US" dirty="0"/>
              <a:t>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9050"/>
            <a:ext cx="4800600" cy="4495800"/>
          </a:xfrm>
        </p:spPr>
        <p:txBody>
          <a:bodyPr/>
          <a:lstStyle/>
          <a:p>
            <a:r>
              <a:rPr lang="en-US" dirty="0"/>
              <a:t>Elements associated more strongly when they share basic visual characteristics</a:t>
            </a:r>
          </a:p>
          <a:p>
            <a:pPr lvl="1"/>
            <a:r>
              <a:rPr lang="en-US" dirty="0"/>
              <a:t>Shape</a:t>
            </a:r>
          </a:p>
          <a:p>
            <a:pPr lvl="1"/>
            <a:r>
              <a:rPr lang="en-US" dirty="0"/>
              <a:t>Size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Texture</a:t>
            </a:r>
          </a:p>
          <a:p>
            <a:pPr lvl="1"/>
            <a:r>
              <a:rPr lang="en-US" dirty="0"/>
              <a:t>Orientation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029200" y="1447800"/>
            <a:ext cx="3886200" cy="441325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86698"/>
            <a:ext cx="2133600" cy="21354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7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76200"/>
            <a:ext cx="7765321" cy="1326321"/>
          </a:xfrm>
        </p:spPr>
        <p:txBody>
          <a:bodyPr/>
          <a:lstStyle/>
          <a:p>
            <a:r>
              <a:rPr lang="en-US" dirty="0"/>
              <a:t>Continuity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343400" cy="44958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400"/>
              </a:spcBef>
            </a:pPr>
            <a:r>
              <a:rPr lang="en-US" sz="2800" dirty="0"/>
              <a:t>Our Visual system prefers continuous, unbroken contours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We will seek out simplest possible explanation for abstract drawings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Even if several, plausible, combinations exist</a:t>
            </a:r>
          </a:p>
          <a:p>
            <a:pPr>
              <a:spcBef>
                <a:spcPts val="2400"/>
              </a:spcBef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2" descr="http://www.users.totalise.co.uk/~kbroom/images/gestaltpics/goodcontinu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114800"/>
            <a:ext cx="3550204" cy="198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1.bp.blogspot.com/_VmhoJRmOFfY/SFTKnuoI_yI/AAAAAAAAA-4/SoeqapRuL_w/s400/continu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724150" cy="2724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8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0"/>
            <a:ext cx="7765321" cy="1326321"/>
          </a:xfrm>
        </p:spPr>
        <p:txBody>
          <a:bodyPr/>
          <a:lstStyle/>
          <a:p>
            <a:r>
              <a:rPr lang="en-US" dirty="0"/>
              <a:t>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66164"/>
            <a:ext cx="4038600" cy="5197473"/>
          </a:xfrm>
        </p:spPr>
        <p:txBody>
          <a:bodyPr/>
          <a:lstStyle/>
          <a:p>
            <a:pPr>
              <a:spcBef>
                <a:spcPts val="2352"/>
              </a:spcBef>
            </a:pPr>
            <a:r>
              <a:rPr lang="en-US" dirty="0"/>
              <a:t>Our visual system will “fill in holes” to create a complete picture</a:t>
            </a:r>
          </a:p>
          <a:p>
            <a:pPr>
              <a:spcBef>
                <a:spcPts val="2352"/>
              </a:spcBef>
            </a:pPr>
            <a:r>
              <a:rPr lang="en-US" dirty="0"/>
              <a:t>Our visual system will close figures when information absent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2" descr="http://blog.templatemonster.com/wp-content/thumbnails/24364.jpg?9d7b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78" y="1295400"/>
            <a:ext cx="3836643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graphicdesign.spokanefalls.edu/tutorials/process/gestaltprinciples/closure/closure_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34" y="3408072"/>
            <a:ext cx="2596129" cy="2826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8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70038"/>
            <a:ext cx="8382000" cy="4495800"/>
          </a:xfrm>
        </p:spPr>
        <p:txBody>
          <a:bodyPr/>
          <a:lstStyle/>
          <a:p>
            <a:r>
              <a:rPr lang="en-US" dirty="0"/>
              <a:t>Is the lecture content dated?</a:t>
            </a:r>
          </a:p>
          <a:p>
            <a:pPr lvl="1"/>
            <a:r>
              <a:rPr lang="en-US" dirty="0"/>
              <a:t>Some of it.</a:t>
            </a:r>
          </a:p>
          <a:p>
            <a:r>
              <a:rPr lang="en-US" dirty="0"/>
              <a:t>Do fundamental principles change?</a:t>
            </a:r>
          </a:p>
          <a:p>
            <a:pPr lvl="1"/>
            <a:r>
              <a:rPr lang="en-US" dirty="0"/>
              <a:t>Not Really!</a:t>
            </a:r>
          </a:p>
          <a:p>
            <a:r>
              <a:rPr lang="en-US" dirty="0"/>
              <a:t>Do platforms &amp; enabling tech change?</a:t>
            </a:r>
          </a:p>
          <a:p>
            <a:pPr lvl="1"/>
            <a:r>
              <a:rPr lang="en-US" dirty="0"/>
              <a:t>Absolutely!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4724400"/>
            <a:ext cx="8382000" cy="156966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 pay attention to dates and movement as this lecture bounces from 2009 to 2011 to 2016.</a:t>
            </a:r>
          </a:p>
          <a:p>
            <a:r>
              <a:rPr lang="en-US" dirty="0"/>
              <a:t>Try to spot what is transient and what is fundamental.</a:t>
            </a:r>
          </a:p>
        </p:txBody>
      </p:sp>
    </p:spTree>
    <p:extLst>
      <p:ext uri="{BB962C8B-B14F-4D97-AF65-F5344CB8AC3E}">
        <p14:creationId xmlns:p14="http://schemas.microsoft.com/office/powerpoint/2010/main" val="120864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0"/>
            <a:ext cx="7765321" cy="1326321"/>
          </a:xfrm>
        </p:spPr>
        <p:txBody>
          <a:bodyPr/>
          <a:lstStyle/>
          <a:p>
            <a:r>
              <a:rPr lang="en-US" dirty="0"/>
              <a:t>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84505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Figure is the element that is interpreted as the object of interest</a:t>
            </a:r>
          </a:p>
          <a:p>
            <a:r>
              <a:rPr lang="en-US" sz="2400" dirty="0"/>
              <a:t>Ground is area on which figure rests</a:t>
            </a:r>
          </a:p>
          <a:p>
            <a:r>
              <a:rPr lang="en-US" sz="2400" dirty="0"/>
              <a:t>Principle of area suggests that smaller of two overlapping elements seen as the figure while larger element is seen as ground</a:t>
            </a:r>
          </a:p>
          <a:p>
            <a:r>
              <a:rPr lang="en-US" sz="2400" dirty="0"/>
              <a:t>Also, darker objects appear more often as figure with lighter areas seen as 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990600"/>
            <a:ext cx="2590800" cy="5479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4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76200"/>
            <a:ext cx="7765321" cy="1326321"/>
          </a:xfrm>
        </p:spPr>
        <p:txBody>
          <a:bodyPr/>
          <a:lstStyle/>
          <a:p>
            <a:r>
              <a:rPr lang="en-US" dirty="0"/>
              <a:t>Figure Ground (Reversal)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38" y="2057400"/>
            <a:ext cx="3657600" cy="234632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Competing visual </a:t>
            </a:r>
            <a:r>
              <a:rPr lang="en-US" dirty="0"/>
              <a:t>interpretations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4373620" y="1237922"/>
            <a:ext cx="3474979" cy="3946258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7" descr="figure-and-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7" y="1532178"/>
            <a:ext cx="2459382" cy="3455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6800" y="5462945"/>
            <a:ext cx="6934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/>
              <a:t>Face it, you are seeing a vase </a:t>
            </a:r>
            <a:r>
              <a:rPr lang="en-US" sz="3200">
                <a:sym typeface="Wingdings"/>
              </a:rPr>
              <a:t>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7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76200"/>
            <a:ext cx="7765321" cy="1326321"/>
          </a:xfrm>
        </p:spPr>
        <p:txBody>
          <a:bodyPr/>
          <a:lstStyle/>
          <a:p>
            <a:r>
              <a:rPr lang="en-US" dirty="0"/>
              <a:t>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219200"/>
            <a:ext cx="4572000" cy="4495800"/>
          </a:xfrm>
        </p:spPr>
        <p:txBody>
          <a:bodyPr>
            <a:normAutofit fontScale="92500"/>
          </a:bodyPr>
          <a:lstStyle/>
          <a:p>
            <a:pPr>
              <a:spcBef>
                <a:spcPts val="2208"/>
              </a:spcBef>
            </a:pPr>
            <a:r>
              <a:rPr lang="en-US" sz="2800" dirty="0"/>
              <a:t>We prefer symmetry</a:t>
            </a:r>
          </a:p>
          <a:p>
            <a:pPr>
              <a:spcBef>
                <a:spcPts val="2208"/>
              </a:spcBef>
            </a:pPr>
            <a:r>
              <a:rPr lang="en-US" sz="2800" dirty="0"/>
              <a:t>The greater the symmetry, the more we ascribe meaning, relationships in the composition</a:t>
            </a:r>
          </a:p>
          <a:p>
            <a:pPr>
              <a:spcBef>
                <a:spcPts val="2208"/>
              </a:spcBef>
            </a:pPr>
            <a:r>
              <a:rPr lang="en-US" sz="2800" dirty="0"/>
              <a:t>Symmetrical, unconnected elements are integrated into one coherent object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5105400" y="1295400"/>
            <a:ext cx="3429000" cy="48006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5819" y="1438402"/>
            <a:ext cx="3038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[   ]  {  }  [  ]</a:t>
            </a:r>
          </a:p>
        </p:txBody>
      </p:sp>
      <p:pic>
        <p:nvPicPr>
          <p:cNvPr id="9" name="Picture 4" descr="gestalt: logos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667000"/>
            <a:ext cx="2343150" cy="3107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3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533400" y="1828800"/>
            <a:ext cx="7848600" cy="3810000"/>
          </a:xfrm>
          <a:prstGeom prst="round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28600"/>
            <a:ext cx="7765321" cy="1326321"/>
          </a:xfrm>
        </p:spPr>
        <p:txBody>
          <a:bodyPr anchor="b"/>
          <a:lstStyle/>
          <a:p>
            <a:r>
              <a:rPr lang="en-US" dirty="0"/>
              <a:t>Good Design </a:t>
            </a:r>
            <a:br>
              <a:rPr lang="en-US" dirty="0"/>
            </a:br>
            <a:r>
              <a:rPr lang="en-US" sz="2400" dirty="0"/>
              <a:t>Achieving Organization &amp;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47725" y="2247900"/>
            <a:ext cx="7219950" cy="2971800"/>
            <a:chOff x="838200" y="2133600"/>
            <a:chExt cx="7219950" cy="2971800"/>
          </a:xfrm>
        </p:grpSpPr>
        <p:sp>
          <p:nvSpPr>
            <p:cNvPr id="7" name="Oval 6"/>
            <p:cNvSpPr/>
            <p:nvPr/>
          </p:nvSpPr>
          <p:spPr bwMode="auto">
            <a:xfrm>
              <a:off x="844550" y="21336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Grouping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248150" y="21336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Hierarchy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838200" y="35052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Relationship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48150" y="3505200"/>
              <a:ext cx="3810000" cy="16002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Verdana" charset="0"/>
                  <a:ea typeface="ＭＳ Ｐゴシック" charset="-128"/>
                  <a:cs typeface="ＭＳ Ｐゴシック" charset="-128"/>
                </a:rPr>
                <a:t>Balance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352"/>
              </a:spcBef>
            </a:pPr>
            <a:r>
              <a:rPr lang="en-US" dirty="0"/>
              <a:t>Apply Gestalt principles to create groups of similar or related items</a:t>
            </a:r>
          </a:p>
          <a:p>
            <a:pPr lvl="1">
              <a:spcBef>
                <a:spcPts val="2352"/>
              </a:spcBef>
            </a:pPr>
            <a:r>
              <a:rPr lang="en-US" dirty="0"/>
              <a:t>Proximity, continuity, similarity…</a:t>
            </a:r>
          </a:p>
          <a:p>
            <a:pPr>
              <a:spcBef>
                <a:spcPts val="2352"/>
              </a:spcBef>
            </a:pPr>
            <a:r>
              <a:rPr lang="en-US" dirty="0"/>
              <a:t>Use Gestalt principles rather than applying explicit visible structure “telling” user what the groups should be (e.g., using bounding boxes)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6999"/>
            <a:ext cx="8382000" cy="1143000"/>
          </a:xfrm>
        </p:spPr>
        <p:txBody>
          <a:bodyPr/>
          <a:lstStyle/>
          <a:p>
            <a:r>
              <a:rPr lang="en-US" dirty="0"/>
              <a:t>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4495800"/>
          </a:xfrm>
        </p:spPr>
        <p:txBody>
          <a:bodyPr/>
          <a:lstStyle/>
          <a:p>
            <a:pPr>
              <a:spcBef>
                <a:spcPts val="2352"/>
              </a:spcBef>
            </a:pPr>
            <a:r>
              <a:rPr lang="en-US" dirty="0"/>
              <a:t>Create a visual hierarchy to guide viewer, to allow scanning of information</a:t>
            </a:r>
          </a:p>
          <a:p>
            <a:pPr>
              <a:spcBef>
                <a:spcPts val="2352"/>
              </a:spcBef>
            </a:pPr>
            <a:r>
              <a:rPr lang="en-US" dirty="0"/>
              <a:t>Create hierarchy according to intended reading/viewing sequence</a:t>
            </a:r>
          </a:p>
          <a:p>
            <a:pPr>
              <a:spcBef>
                <a:spcPts val="2352"/>
              </a:spcBef>
            </a:pPr>
            <a:r>
              <a:rPr lang="en-US" dirty="0"/>
              <a:t>Hierarchy created by adjusting properties such as size, position, spacing, </a:t>
            </a:r>
            <a:r>
              <a:rPr lang="en-US" b="1" dirty="0"/>
              <a:t>white space </a:t>
            </a:r>
            <a:r>
              <a:rPr lang="en-US" dirty="0"/>
              <a:t>…</a:t>
            </a:r>
          </a:p>
          <a:p>
            <a:pPr>
              <a:spcBef>
                <a:spcPts val="2352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5568"/>
            <a:ext cx="8503920" cy="597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28600"/>
            <a:ext cx="7765321" cy="1326321"/>
          </a:xfrm>
        </p:spPr>
        <p:txBody>
          <a:bodyPr/>
          <a:lstStyle/>
          <a:p>
            <a:r>
              <a:rPr lang="en-US" dirty="0"/>
              <a:t>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495800"/>
          </a:xfrm>
        </p:spPr>
        <p:txBody>
          <a:bodyPr/>
          <a:lstStyle/>
          <a:p>
            <a:r>
              <a:rPr lang="en-US" dirty="0"/>
              <a:t>Establish relationships between elements by using</a:t>
            </a:r>
          </a:p>
          <a:p>
            <a:pPr marL="0" indent="0">
              <a:buNone/>
            </a:pPr>
            <a:r>
              <a:rPr lang="en-US" dirty="0"/>
              <a:t>	– Position</a:t>
            </a:r>
          </a:p>
          <a:p>
            <a:pPr marL="0" indent="0">
              <a:buNone/>
            </a:pPr>
            <a:r>
              <a:rPr lang="en-US" dirty="0"/>
              <a:t>	– Size</a:t>
            </a:r>
          </a:p>
          <a:p>
            <a:pPr marL="0" indent="0">
              <a:buNone/>
            </a:pPr>
            <a:r>
              <a:rPr lang="en-US" dirty="0"/>
              <a:t>	– Value (color, shape, etc.)</a:t>
            </a:r>
          </a:p>
          <a:p>
            <a:r>
              <a:rPr lang="en-US" dirty="0"/>
              <a:t>Alignment is a very effective tool for creating relationships</a:t>
            </a:r>
          </a:p>
          <a:p>
            <a:r>
              <a:rPr lang="en-US" dirty="0"/>
              <a:t>Similarity of form is also effective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52400"/>
            <a:ext cx="7765321" cy="1326321"/>
          </a:xfrm>
        </p:spPr>
        <p:txBody>
          <a:bodyPr/>
          <a:lstStyle/>
          <a:p>
            <a:r>
              <a:rPr lang="en-US" dirty="0"/>
              <a:t>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4495800"/>
          </a:xfrm>
        </p:spPr>
        <p:txBody>
          <a:bodyPr/>
          <a:lstStyle/>
          <a:p>
            <a:pPr>
              <a:spcBef>
                <a:spcPts val="2952"/>
              </a:spcBef>
            </a:pPr>
            <a:r>
              <a:rPr lang="en-US" dirty="0"/>
              <a:t>Create visually stable compositions</a:t>
            </a:r>
          </a:p>
          <a:p>
            <a:pPr lvl="1">
              <a:spcBef>
                <a:spcPts val="2952"/>
              </a:spcBef>
            </a:pPr>
            <a:r>
              <a:rPr lang="en-US" dirty="0"/>
              <a:t>Similar to physical balance</a:t>
            </a:r>
          </a:p>
          <a:p>
            <a:pPr>
              <a:spcBef>
                <a:spcPts val="2952"/>
              </a:spcBef>
            </a:pPr>
            <a:r>
              <a:rPr lang="en-US" dirty="0"/>
              <a:t>Stability achieved by manipulating properties such as</a:t>
            </a:r>
          </a:p>
          <a:p>
            <a:pPr lvl="1">
              <a:spcBef>
                <a:spcPts val="2952"/>
              </a:spcBef>
            </a:pPr>
            <a:r>
              <a:rPr lang="en-US" dirty="0"/>
              <a:t>Position, Size, Hue and Form</a:t>
            </a:r>
          </a:p>
          <a:p>
            <a:pPr>
              <a:spcBef>
                <a:spcPts val="2952"/>
              </a:spcBef>
            </a:pPr>
            <a:r>
              <a:rPr lang="en-US" dirty="0"/>
              <a:t>Symmetric layouts achieve balance naturally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28600"/>
            <a:ext cx="7765321" cy="1326321"/>
          </a:xfrm>
        </p:spPr>
        <p:txBody>
          <a:bodyPr/>
          <a:lstStyle/>
          <a:p>
            <a:r>
              <a:rPr lang="en-US" dirty="0"/>
              <a:t>Common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7620000" cy="4495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Haphazard Cluttered layout</a:t>
            </a:r>
          </a:p>
          <a:p>
            <a:pPr>
              <a:spcBef>
                <a:spcPts val="1800"/>
              </a:spcBef>
            </a:pPr>
            <a:r>
              <a:rPr lang="en-US" dirty="0"/>
              <a:t>Proximity not taken into account when laying out components in interface</a:t>
            </a:r>
          </a:p>
          <a:p>
            <a:pPr>
              <a:spcBef>
                <a:spcPts val="1800"/>
              </a:spcBef>
            </a:pPr>
            <a:r>
              <a:rPr lang="en-US" dirty="0"/>
              <a:t>Unclear hierarchy</a:t>
            </a:r>
          </a:p>
          <a:p>
            <a:pPr>
              <a:spcBef>
                <a:spcPts val="1800"/>
              </a:spcBef>
            </a:pPr>
            <a:r>
              <a:rPr lang="en-US" dirty="0"/>
              <a:t>Bounding boxes creating visual clutter, competing for attention</a:t>
            </a:r>
          </a:p>
          <a:p>
            <a:pPr>
              <a:spcBef>
                <a:spcPts val="1800"/>
              </a:spcBef>
            </a:pPr>
            <a:r>
              <a:rPr lang="en-US" dirty="0"/>
              <a:t>Use negative space (white space) instead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General concepts &amp; recommendations</a:t>
            </a:r>
          </a:p>
          <a:p>
            <a:r>
              <a:rPr lang="en-US" dirty="0"/>
              <a:t>Illustrated with examples</a:t>
            </a:r>
          </a:p>
          <a:p>
            <a:r>
              <a:rPr lang="en-US" dirty="0"/>
              <a:t>Main topics:</a:t>
            </a:r>
          </a:p>
          <a:p>
            <a:pPr lvl="1"/>
            <a:r>
              <a:rPr lang="en-US" dirty="0"/>
              <a:t>Why a website – audience</a:t>
            </a:r>
          </a:p>
          <a:p>
            <a:pPr lvl="1"/>
            <a:r>
              <a:rPr lang="en-US" dirty="0"/>
              <a:t>Organization &amp; Human Perception</a:t>
            </a:r>
          </a:p>
          <a:p>
            <a:pPr lvl="1"/>
            <a:r>
              <a:rPr lang="en-US" dirty="0"/>
              <a:t>Screen size and the use of Space</a:t>
            </a:r>
          </a:p>
          <a:p>
            <a:pPr lvl="1"/>
            <a:r>
              <a:rPr lang="en-US" dirty="0"/>
              <a:t>Color and layouts</a:t>
            </a:r>
          </a:p>
          <a:p>
            <a:pPr lvl="1"/>
            <a:r>
              <a:rPr lang="en-US" dirty="0"/>
              <a:t>Navigation</a:t>
            </a:r>
          </a:p>
          <a:p>
            <a:pPr lvl="1"/>
            <a:r>
              <a:rPr lang="en-US" dirty="0"/>
              <a:t>Learn from History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21479"/>
            <a:ext cx="7765321" cy="1326321"/>
          </a:xfrm>
        </p:spPr>
        <p:txBody>
          <a:bodyPr/>
          <a:lstStyle/>
          <a:p>
            <a:r>
              <a:rPr lang="en-US" dirty="0"/>
              <a:t>More Psychology - Attention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07" y="1447800"/>
            <a:ext cx="7467600" cy="47545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DF7824-A0CB-0C4B-953A-452406221ED6}" type="datetime1">
              <a:rPr lang="en-US" smtClean="0"/>
              <a:pPr>
                <a:defRPr/>
              </a:pPr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D0CDED5-2B58-004E-9378-344D3CCA151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 descr="2009-04-14_00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2951"/>
            <a:ext cx="8839200" cy="5845844"/>
          </a:xfrm>
          <a:prstGeom prst="rect">
            <a:avLst/>
          </a:prstGeom>
          <a:ln w="38100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Using Space Wisely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495800"/>
          </a:xfrm>
        </p:spPr>
        <p:txBody>
          <a:bodyPr/>
          <a:lstStyle/>
          <a:p>
            <a:pPr eaLnBrk="1" hangingPunct="1"/>
            <a:r>
              <a:rPr lang="en-US" dirty="0"/>
              <a:t>Most important information at the top.</a:t>
            </a:r>
          </a:p>
          <a:p>
            <a:pPr eaLnBrk="1" hangingPunct="1"/>
            <a:r>
              <a:rPr lang="en-US" dirty="0">
                <a:hlinkClick r:id="rId2"/>
              </a:rPr>
              <a:t>Poynter Institute Eye tracking study.</a:t>
            </a:r>
            <a:endParaRPr lang="en-US" dirty="0"/>
          </a:p>
          <a:p>
            <a:pPr lvl="1" eaLnBrk="1" hangingPunct="1"/>
            <a:r>
              <a:rPr lang="en-US" dirty="0"/>
              <a:t>Most valuable page real estate.</a:t>
            </a:r>
          </a:p>
          <a:p>
            <a:pPr lvl="1" eaLnBrk="1" hangingPunct="1"/>
            <a:r>
              <a:rPr lang="en-US" dirty="0"/>
              <a:t>Upper left and then center top.</a:t>
            </a:r>
          </a:p>
          <a:p>
            <a:pPr eaLnBrk="1" hangingPunct="1"/>
            <a:r>
              <a:rPr lang="en-US" dirty="0"/>
              <a:t>Avoid horizontal scrolling.</a:t>
            </a:r>
          </a:p>
          <a:p>
            <a:pPr eaLnBrk="1" hangingPunct="1"/>
            <a:r>
              <a:rPr lang="en-US" dirty="0"/>
              <a:t>Open space is very powerful.</a:t>
            </a:r>
          </a:p>
          <a:p>
            <a:pPr lvl="1" eaLnBrk="1" hangingPunct="1"/>
            <a:r>
              <a:rPr lang="en-US" dirty="0"/>
              <a:t>Beware excess.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AC04E2-72D6-C540-88A3-6FD2787668C0}" type="datetime1">
              <a:rPr lang="en-US" smtClean="0"/>
              <a:pPr>
                <a:defRPr/>
              </a:pPr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Slide </a:t>
            </a:r>
            <a:fld id="{8A74A915-1474-834B-BC6F-531A8791BC5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733800" cy="1143000"/>
          </a:xfrm>
        </p:spPr>
        <p:txBody>
          <a:bodyPr anchor="t"/>
          <a:lstStyle/>
          <a:p>
            <a:r>
              <a:rPr lang="en-US" sz="4000" dirty="0"/>
              <a:t>Seven +/- 2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3733800" cy="4953000"/>
          </a:xfrm>
        </p:spPr>
        <p:txBody>
          <a:bodyPr/>
          <a:lstStyle/>
          <a:p>
            <a:r>
              <a:rPr lang="en-US" dirty="0"/>
              <a:t>Short term memory.</a:t>
            </a:r>
          </a:p>
          <a:p>
            <a:r>
              <a:rPr lang="en-US" dirty="0"/>
              <a:t>Related to Chunking.</a:t>
            </a:r>
          </a:p>
          <a:p>
            <a:r>
              <a:rPr lang="en-US" dirty="0"/>
              <a:t>Controversial in detail, …</a:t>
            </a:r>
          </a:p>
          <a:p>
            <a:r>
              <a:rPr lang="en-US" dirty="0"/>
              <a:t>… but widely accepted in general.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DF7824-A0CB-0C4B-953A-452406221ED6}" type="datetime1">
              <a:rPr lang="en-US" smtClean="0"/>
              <a:pPr>
                <a:defRPr/>
              </a:pPr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Slide </a:t>
            </a:r>
            <a:fld id="{3D0CDED5-2B58-004E-9378-344D3CCA151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 descr="2009-04-14_0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822" y="304800"/>
            <a:ext cx="4756354" cy="6018060"/>
          </a:xfrm>
          <a:prstGeom prst="rect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Continuity – where am I?</a:t>
            </a:r>
          </a:p>
          <a:p>
            <a:r>
              <a:rPr lang="en-US" dirty="0"/>
              <a:t>Where can I go – choices.</a:t>
            </a:r>
          </a:p>
          <a:p>
            <a:r>
              <a:rPr lang="en-US" dirty="0"/>
              <a:t>Visual interest.</a:t>
            </a:r>
          </a:p>
          <a:p>
            <a:r>
              <a:rPr lang="en-US" dirty="0"/>
              <a:t>Ease of use, avoiding overload. </a:t>
            </a:r>
          </a:p>
          <a:p>
            <a:r>
              <a:rPr lang="en-US" dirty="0"/>
              <a:t>Rule of three</a:t>
            </a:r>
          </a:p>
          <a:p>
            <a:pPr lvl="1"/>
            <a:r>
              <a:rPr lang="en-US" dirty="0"/>
              <a:t>All points reachable in 3 clicks.</a:t>
            </a:r>
          </a:p>
          <a:p>
            <a:r>
              <a:rPr lang="en-US" dirty="0"/>
              <a:t>Chunking: 7 + or - 2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89B29C-F5E0-8349-AC44-B8C21B59A6BC}" type="datetime1">
              <a:rPr lang="en-US" smtClean="0"/>
              <a:pPr>
                <a:defRPr/>
              </a:pPr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Slide </a:t>
            </a:r>
            <a:fld id="{94195415-9433-1C4D-AA6C-EEDD4AC2B82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304800"/>
            <a:ext cx="35814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Color &amp; Audience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4648200" cy="4495800"/>
          </a:xfrm>
        </p:spPr>
        <p:txBody>
          <a:bodyPr/>
          <a:lstStyle/>
          <a:p>
            <a:r>
              <a:rPr lang="en-US" dirty="0"/>
              <a:t>Sweeping Generalities:</a:t>
            </a:r>
          </a:p>
          <a:p>
            <a:pPr lvl="1"/>
            <a:r>
              <a:rPr lang="en-US" dirty="0"/>
              <a:t>Kids - bright colors</a:t>
            </a:r>
          </a:p>
          <a:p>
            <a:pPr lvl="1"/>
            <a:r>
              <a:rPr lang="en-US" dirty="0"/>
              <a:t>Teen &amp; 20s - dark</a:t>
            </a:r>
          </a:p>
          <a:p>
            <a:pPr lvl="1"/>
            <a:r>
              <a:rPr lang="en-US" dirty="0"/>
              <a:t>40s &amp; up - light, big</a:t>
            </a:r>
          </a:p>
          <a:p>
            <a:r>
              <a:rPr lang="en-US" dirty="0"/>
              <a:t>Black on White</a:t>
            </a:r>
          </a:p>
          <a:p>
            <a:pPr lvl="1"/>
            <a:r>
              <a:rPr lang="en-US" dirty="0"/>
              <a:t>Most of the web.</a:t>
            </a:r>
          </a:p>
          <a:p>
            <a:pPr lvl="1"/>
            <a:r>
              <a:rPr lang="en-US" dirty="0"/>
              <a:t>Mostly harmless.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7289B29C-F5E0-8349-AC44-B8C21B59A6BC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8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2" name="Picture 4" descr="ct310lec10s1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2676" y="228600"/>
            <a:ext cx="4098924" cy="6096570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Layout with Examples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438400"/>
          </a:xfrm>
        </p:spPr>
        <p:txBody>
          <a:bodyPr/>
          <a:lstStyle/>
          <a:p>
            <a:r>
              <a:rPr lang="en-US" dirty="0"/>
              <a:t>Pay Attention to </a:t>
            </a:r>
            <a:r>
              <a:rPr lang="is-IS" dirty="0"/>
              <a:t>…</a:t>
            </a:r>
            <a:endParaRPr lang="en-US" dirty="0"/>
          </a:p>
          <a:p>
            <a:r>
              <a:rPr lang="en-US" i="1" dirty="0"/>
              <a:t>Screen Size</a:t>
            </a:r>
          </a:p>
          <a:p>
            <a:r>
              <a:rPr lang="en-US" i="1" dirty="0"/>
              <a:t>Common Element Placement</a:t>
            </a:r>
          </a:p>
          <a:p>
            <a:r>
              <a:rPr lang="en-US" i="1" dirty="0"/>
              <a:t>Changes over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66800" cy="365125"/>
          </a:xfrm>
        </p:spPr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6858000" cy="365125"/>
          </a:xfrm>
        </p:spPr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92875"/>
            <a:ext cx="990600" cy="358775"/>
          </a:xfrm>
        </p:spPr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Screen Size 2009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4" descr="ct310lec10s1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69702"/>
            <a:ext cx="8686800" cy="543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Size 2016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778240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801"/>
            <a:ext cx="5486400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4206240"/>
            <a:ext cx="3511296" cy="2194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0" y="3581400"/>
            <a:ext cx="1544320" cy="2741168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52400"/>
            <a:ext cx="7765321" cy="1326321"/>
          </a:xfrm>
        </p:spPr>
        <p:txBody>
          <a:bodyPr/>
          <a:lstStyle/>
          <a:p>
            <a:r>
              <a:rPr lang="en-US" dirty="0"/>
              <a:t>Starbucks 2004, 2007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04E2-72D6-C540-88A3-6FD2787668C0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A74A915-1474-834B-BC6F-531A8791BC5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121025" cy="4495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5" descr="ct310lec10s1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447800"/>
            <a:ext cx="5105400" cy="4716463"/>
          </a:xfrm>
          <a:prstGeom prst="rect">
            <a:avLst/>
          </a:prstGeom>
          <a:noFill/>
          <a:ln w="76200" cmpd="sng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76200"/>
            <a:ext cx="7765321" cy="1326321"/>
          </a:xfrm>
        </p:spPr>
        <p:txBody>
          <a:bodyPr/>
          <a:lstStyle/>
          <a:p>
            <a:r>
              <a:rPr lang="en-US"/>
              <a:t>Why? To inform.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3F80EA-A26B-48F6-A6FB-3A5B6972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50121"/>
            <a:ext cx="7090353" cy="50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96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9-04-13_23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4261"/>
            <a:ext cx="8229598" cy="627056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C04E2-72D6-C540-88A3-6FD2787668C0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8A74A915-1474-834B-BC6F-531A8791BC5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51850" y="990600"/>
            <a:ext cx="692150" cy="487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wrap="square">
            <a:spAutoFit/>
          </a:bodyPr>
          <a:lstStyle/>
          <a:p>
            <a:r>
              <a:rPr lang="en-US" sz="3600" dirty="0"/>
              <a:t>Starbucks 2009</a:t>
            </a:r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347" y="76200"/>
            <a:ext cx="7765321" cy="1326321"/>
          </a:xfrm>
        </p:spPr>
        <p:txBody>
          <a:bodyPr/>
          <a:lstStyle/>
          <a:p>
            <a:r>
              <a:rPr lang="en-US" dirty="0"/>
              <a:t>Starbucks 2016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7" y="1173907"/>
            <a:ext cx="8687646" cy="5318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Layouts - 2009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6" name="Group 22"/>
          <p:cNvGraphicFramePr>
            <a:graphicFrameLocks noGrp="1"/>
          </p:cNvGraphicFramePr>
          <p:nvPr/>
        </p:nvGraphicFramePr>
        <p:xfrm>
          <a:off x="762000" y="1676400"/>
          <a:ext cx="7467600" cy="4352544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Fixed size and anchored to the upper left.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hlinkClick r:id="rId2"/>
                        </a:rPr>
                        <a:t>Poudre Schools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Jello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Centered on the page, often filling some fraction of the page width.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hlinkClick r:id="rId3"/>
                        </a:rPr>
                        <a:t>Colorado State University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Liquid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Fill the entire page.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  <a:hlinkClick r:id="rId4"/>
                        </a:rPr>
                        <a:t>Slashdot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Layouts - 2011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89B29C-F5E0-8349-AC44-B8C21B59A6BC}" type="datetime1">
              <a:rPr lang="en-US" smtClean="0"/>
              <a:pPr>
                <a:defRPr/>
              </a:pPr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2484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</a:t>
            </a:r>
            <a:fld id="{94195415-9433-1C4D-AA6C-EEDD4AC2B82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aphicFrame>
        <p:nvGraphicFramePr>
          <p:cNvPr id="6" name="Group 22"/>
          <p:cNvGraphicFramePr>
            <a:graphicFrameLocks noGrp="1"/>
          </p:cNvGraphicFramePr>
          <p:nvPr>
            <p:extLst/>
          </p:nvPr>
        </p:nvGraphicFramePr>
        <p:xfrm>
          <a:off x="762000" y="1676400"/>
          <a:ext cx="7467600" cy="4352544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Fixed size and anchored to the upper left.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Colorado State Parks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Jello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Centered on the page, often filling some fraction of the page width. Poudre Schools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Liquid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Fill the entire page.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Example: Slashdot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425" y="-53562"/>
            <a:ext cx="7765321" cy="1326321"/>
          </a:xfrm>
        </p:spPr>
        <p:txBody>
          <a:bodyPr/>
          <a:lstStyle/>
          <a:p>
            <a:r>
              <a:rPr lang="en-US" dirty="0"/>
              <a:t>Layouts 2016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94195" y="1272759"/>
            <a:ext cx="4495800" cy="4495800"/>
          </a:xfrm>
        </p:spPr>
        <p:txBody>
          <a:bodyPr/>
          <a:lstStyle/>
          <a:p>
            <a:r>
              <a:rPr lang="en-US" dirty="0"/>
              <a:t>Responsive!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E6AC-66CB-B94B-B201-03AC6BDCBE80}" type="datetime1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A77E989-7BA9-BB42-8ABA-805A613F14A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286000"/>
            <a:ext cx="6318250" cy="4152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990600"/>
            <a:ext cx="3200400" cy="524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Sites Through Time</a:t>
            </a:r>
            <a:br>
              <a:rPr lang="en-US" dirty="0"/>
            </a:br>
            <a:r>
              <a:rPr lang="en-US" sz="3200" dirty="0"/>
              <a:t>Think About </a:t>
            </a:r>
            <a:r>
              <a:rPr lang="is-IS" sz="3200" dirty="0"/>
              <a:t>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Intended audience.</a:t>
            </a:r>
          </a:p>
          <a:p>
            <a:r>
              <a:rPr lang="en-US"/>
              <a:t>Attention – real estate &amp; placement. </a:t>
            </a:r>
          </a:p>
          <a:p>
            <a:r>
              <a:rPr lang="en-US"/>
              <a:t>Cognitive load, the 7+/-2 rule.</a:t>
            </a:r>
          </a:p>
          <a:p>
            <a:r>
              <a:rPr lang="en-US"/>
              <a:t>Navigation – how clear.</a:t>
            </a:r>
          </a:p>
          <a:p>
            <a:r>
              <a:rPr lang="en-US"/>
              <a:t>Visual excitement.</a:t>
            </a:r>
          </a:p>
          <a:p>
            <a:r>
              <a:rPr lang="en-US"/>
              <a:t>Proximity &amp; Alignment.</a:t>
            </a:r>
          </a:p>
          <a:p>
            <a:r>
              <a:rPr lang="en-US"/>
              <a:t>Branding (where are you?).</a:t>
            </a:r>
          </a:p>
          <a:p>
            <a:r>
              <a:rPr lang="en-US"/>
              <a:t>Responsive Design.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2009-04-14_00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217920"/>
          </a:xfrm>
          <a:prstGeom prst="rect">
            <a:avLst/>
          </a:prstGeom>
          <a:ln w="38100" cmpd="sng"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2009</a:t>
            </a:r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Picture 2" descr="2011-04-14_20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195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2011</a:t>
            </a:r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8871945" cy="56499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2016</a:t>
            </a:r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B83D2-1332-4122-91BA-568B80CE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CAA9E-8310-4C50-8EA6-8D1A5374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00756C-78F5-430F-AAE2-AF126624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28" name="Picture 4" descr="Image result for windows logo progression">
            <a:extLst>
              <a:ext uri="{FF2B5EF4-FFF2-40B4-BE49-F238E27FC236}">
                <a16:creationId xmlns:a16="http://schemas.microsoft.com/office/drawing/2014/main" id="{CC3A0793-3B7A-40FF-AF20-C5094D3A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4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-76200"/>
            <a:ext cx="7765321" cy="1326321"/>
          </a:xfrm>
        </p:spPr>
        <p:txBody>
          <a:bodyPr/>
          <a:lstStyle/>
          <a:p>
            <a:r>
              <a:rPr lang="en-US" dirty="0"/>
              <a:t>Why? To Amuse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52F8F-82CB-4CD9-B42C-7F2C8BA8C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382000" cy="552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751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 descr="2009-04-14_0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216292"/>
          </a:xfrm>
          <a:prstGeom prst="rect">
            <a:avLst/>
          </a:prstGeom>
          <a:ln w="38100" cmpd="sng"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2009</a:t>
            </a:r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 descr="2011-04-14_20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92892"/>
            <a:ext cx="8890346" cy="62317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446495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2011</a:t>
            </a:r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311580" cy="6086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72200" y="47638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197467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F859C-4563-496F-8A86-EB5C1B56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09F17-EF64-4F58-946B-19179784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DF52FE-392A-43CB-8A06-40FD178B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2050" name="Picture 2" descr="Image result for apple logo progression">
            <a:extLst>
              <a:ext uri="{FF2B5EF4-FFF2-40B4-BE49-F238E27FC236}">
                <a16:creationId xmlns:a16="http://schemas.microsoft.com/office/drawing/2014/main" id="{53F9AEF2-03FF-4632-ADDF-D4B18A8F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9228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2009-04-14_00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5" y="152400"/>
            <a:ext cx="8882530" cy="6248400"/>
          </a:xfrm>
          <a:prstGeom prst="rect">
            <a:avLst/>
          </a:prstGeom>
          <a:ln w="38100" cmpd="sng"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2009</a:t>
            </a: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6" name="Picture 5" descr="2011-04-14_20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8742"/>
            <a:ext cx="8839200" cy="6195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449669"/>
            <a:ext cx="27432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April 2011</a:t>
            </a:r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5ED76C-2267-4F9B-AB6C-3A5A70AA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5" y="-609600"/>
            <a:ext cx="813140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754469"/>
            <a:ext cx="297180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March 2018</a:t>
            </a:r>
          </a:p>
        </p:txBody>
      </p:sp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9B29C-F5E0-8349-AC44-B8C21B59A6BC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94195415-9433-1C4D-AA6C-EEDD4AC2B82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5424"/>
            <a:ext cx="7334480" cy="62484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 bwMode="auto">
          <a:xfrm>
            <a:off x="228600" y="2438400"/>
            <a:ext cx="2362200" cy="1077218"/>
          </a:xfrm>
          <a:prstGeom prst="wedgeRectCallout">
            <a:avLst>
              <a:gd name="adj1" fmla="val 264475"/>
              <a:gd name="adj2" fmla="val -191197"/>
            </a:avLst>
          </a:prstGeom>
          <a:solidFill>
            <a:srgbClr val="FFE317">
              <a:alpha val="74902"/>
            </a:srgb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rPr>
              <a:t>If you like history.</a:t>
            </a:r>
          </a:p>
        </p:txBody>
      </p:sp>
    </p:spTree>
    <p:extLst>
      <p:ext uri="{BB962C8B-B14F-4D97-AF65-F5344CB8AC3E}">
        <p14:creationId xmlns:p14="http://schemas.microsoft.com/office/powerpoint/2010/main" val="407666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98773-BDE9-C844-A926-649D37042A90}" type="datetime1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DDBF3212-ED34-C44D-91F0-7BA9D15B4AA5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2074"/>
            <a:ext cx="751337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884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0"/>
            <a:ext cx="7765321" cy="1326321"/>
          </a:xfrm>
        </p:spPr>
        <p:txBody>
          <a:bodyPr/>
          <a:lstStyle/>
          <a:p>
            <a:r>
              <a:rPr lang="en-US"/>
              <a:t>Why? To Sell.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2009-04-13_22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44592"/>
            <a:ext cx="8686800" cy="52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8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76200"/>
            <a:ext cx="7765321" cy="1326321"/>
          </a:xfrm>
        </p:spPr>
        <p:txBody>
          <a:bodyPr/>
          <a:lstStyle/>
          <a:p>
            <a:r>
              <a:rPr lang="en-US" dirty="0"/>
              <a:t>Consider Your Audience!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Small</a:t>
            </a:r>
          </a:p>
          <a:p>
            <a:r>
              <a:rPr lang="en-US" dirty="0"/>
              <a:t>Large</a:t>
            </a:r>
          </a:p>
          <a:p>
            <a:r>
              <a:rPr lang="en-US" dirty="0"/>
              <a:t>Young</a:t>
            </a:r>
          </a:p>
          <a:p>
            <a:r>
              <a:rPr lang="en-US" dirty="0"/>
              <a:t>Old</a:t>
            </a:r>
          </a:p>
          <a:p>
            <a:r>
              <a:rPr lang="en-US" dirty="0"/>
              <a:t>Restricted </a:t>
            </a:r>
          </a:p>
          <a:p>
            <a:r>
              <a:rPr lang="en-US" dirty="0"/>
              <a:t>Broad</a:t>
            </a:r>
          </a:p>
          <a:p>
            <a:r>
              <a:rPr lang="is-IS" dirty="0"/>
              <a:t>…</a:t>
            </a:r>
            <a:endParaRPr lang="en-US" dirty="0"/>
          </a:p>
        </p:txBody>
      </p:sp>
      <p:pic>
        <p:nvPicPr>
          <p:cNvPr id="7" name="Picture 6" descr="2009-04-13_22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122" y="1143000"/>
            <a:ext cx="5362278" cy="5181600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05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CT 310 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7DDB-36AC-FD46-A2B5-050248392219}" type="datetime1">
              <a:rPr lang="en-US" smtClean="0"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 Web Development ©Ross Beveridge &amp; Jamie Ruiz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EFDB90E0-109D-6646-851E-B47DF95D977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839200" cy="5315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16" y="92074"/>
            <a:ext cx="3606084" cy="640080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9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1143000"/>
          </a:xfrm>
        </p:spPr>
        <p:txBody>
          <a:bodyPr/>
          <a:lstStyle/>
          <a:p>
            <a:r>
              <a:rPr lang="en-US" dirty="0"/>
              <a:t>Site Organization: Hierarchical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7824-A0CB-0C4B-953A-452406221ED6}" type="datetime1">
              <a:rPr lang="en-US" smtClean="0"/>
              <a:pPr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 CT 310, Web Development, ©Ross Beveridge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D0CDED5-2B58-004E-9378-344D3CCA151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2009-04-13_23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69" y="1295402"/>
            <a:ext cx="8737262" cy="5029198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 bwMode="auto">
          <a:xfrm>
            <a:off x="1828800" y="2667000"/>
            <a:ext cx="5044440" cy="1600200"/>
          </a:xfrm>
          <a:prstGeom prst="donut">
            <a:avLst/>
          </a:prstGeom>
          <a:solidFill>
            <a:srgbClr val="FF000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</p:spTree>
    <p:extLst>
      <p:ext uri="{BB962C8B-B14F-4D97-AF65-F5344CB8AC3E}">
        <p14:creationId xmlns:p14="http://schemas.microsoft.com/office/powerpoint/2010/main" val="1858955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340</TotalTime>
  <Words>1675</Words>
  <Application>Microsoft Office PowerPoint</Application>
  <PresentationFormat>On-screen Show (4:3)</PresentationFormat>
  <Paragraphs>375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Bookman Old Style</vt:lpstr>
      <vt:lpstr>Calibri</vt:lpstr>
      <vt:lpstr>Handwriting - Dakota</vt:lpstr>
      <vt:lpstr>Rockwell</vt:lpstr>
      <vt:lpstr>Verdana</vt:lpstr>
      <vt:lpstr>Damask</vt:lpstr>
      <vt:lpstr>Design</vt:lpstr>
      <vt:lpstr>About This Lecture</vt:lpstr>
      <vt:lpstr>About Design Principles</vt:lpstr>
      <vt:lpstr>Why? To inform.</vt:lpstr>
      <vt:lpstr>Why? To Amuse</vt:lpstr>
      <vt:lpstr>Why? To Sell.</vt:lpstr>
      <vt:lpstr>Consider Your Audience!</vt:lpstr>
      <vt:lpstr>CT 310 2016</vt:lpstr>
      <vt:lpstr>Site Organization: Hierarchical</vt:lpstr>
      <vt:lpstr>Organization – Linear (2009)</vt:lpstr>
      <vt:lpstr>Linear Updated</vt:lpstr>
      <vt:lpstr>Organization - Random</vt:lpstr>
      <vt:lpstr>Structure and Organization</vt:lpstr>
      <vt:lpstr>How is Content Structured?</vt:lpstr>
      <vt:lpstr>Gestalt Grouping Principles</vt:lpstr>
      <vt:lpstr>Proximity</vt:lpstr>
      <vt:lpstr>Similarity</vt:lpstr>
      <vt:lpstr>Continuity</vt:lpstr>
      <vt:lpstr>Closure</vt:lpstr>
      <vt:lpstr>Area</vt:lpstr>
      <vt:lpstr>Figure Ground (Reversal)</vt:lpstr>
      <vt:lpstr>Symmetry</vt:lpstr>
      <vt:lpstr>Good Design  Achieving Organization &amp; Structure</vt:lpstr>
      <vt:lpstr>Grouping</vt:lpstr>
      <vt:lpstr>Hierarchy</vt:lpstr>
      <vt:lpstr>PowerPoint Presentation</vt:lpstr>
      <vt:lpstr>Relationship</vt:lpstr>
      <vt:lpstr>Balance</vt:lpstr>
      <vt:lpstr>Common Errors</vt:lpstr>
      <vt:lpstr>More Psychology - Attention</vt:lpstr>
      <vt:lpstr>PowerPoint Presentation</vt:lpstr>
      <vt:lpstr>Tips for Using Space Wisely</vt:lpstr>
      <vt:lpstr>Seven +/- 2</vt:lpstr>
      <vt:lpstr>Navigation</vt:lpstr>
      <vt:lpstr>Color &amp; Audience</vt:lpstr>
      <vt:lpstr>Layout with Examples</vt:lpstr>
      <vt:lpstr>Screen Size 2009</vt:lpstr>
      <vt:lpstr>Screen Size 2016</vt:lpstr>
      <vt:lpstr>Starbucks 2004, 2007 </vt:lpstr>
      <vt:lpstr>Starbucks 2009</vt:lpstr>
      <vt:lpstr>Starbucks 2016</vt:lpstr>
      <vt:lpstr>History: Layouts - 2009</vt:lpstr>
      <vt:lpstr>History: Layouts - 2011</vt:lpstr>
      <vt:lpstr>Layouts 2016</vt:lpstr>
      <vt:lpstr>More Sites Through Time Think About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?</dc:title>
  <dc:subject/>
  <dc:creator>Microsoft Office User</dc:creator>
  <cp:keywords/>
  <dc:description/>
  <cp:lastModifiedBy>Say,Benjamin</cp:lastModifiedBy>
  <cp:revision>79</cp:revision>
  <cp:lastPrinted>2016-01-22T15:29:38Z</cp:lastPrinted>
  <dcterms:created xsi:type="dcterms:W3CDTF">2016-04-20T00:34:59Z</dcterms:created>
  <dcterms:modified xsi:type="dcterms:W3CDTF">2019-04-08T18:32:43Z</dcterms:modified>
  <cp:category/>
</cp:coreProperties>
</file>