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81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803C"/>
    <a:srgbClr val="FF2600"/>
    <a:srgbClr val="FF9300"/>
    <a:srgbClr val="000000"/>
    <a:srgbClr val="A8B9BB"/>
    <a:srgbClr val="CC66FF"/>
    <a:srgbClr val="FFDB9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43" autoAdjust="0"/>
    <p:restoredTop sz="94593"/>
  </p:normalViewPr>
  <p:slideViewPr>
    <p:cSldViewPr>
      <p:cViewPr varScale="1">
        <p:scale>
          <a:sx n="237" d="100"/>
          <a:sy n="237" d="100"/>
        </p:scale>
        <p:origin x="1480" y="20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331750B-5A3E-2E42-B310-F4F03C28AB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497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ED43B4F5-CB3E-5A45-9CFE-A9B97FB18E30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638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946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effectLst>
            <a:outerShdw blurRad="38100" dist="38099" dir="2700000" algn="ctr" rotWithShape="0">
              <a:srgbClr val="000000">
                <a:alpha val="99962"/>
              </a:srgbClr>
            </a:outerShdw>
          </a:effectLst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effectLst>
            <a:outerShdw blurRad="38100" dist="38099" dir="2700000" algn="ctr" rotWithShape="0">
              <a:srgbClr val="000000">
                <a:alpha val="99962"/>
              </a:srgbClr>
            </a:outerShdw>
          </a:effectLst>
        </p:spPr>
        <p:txBody>
          <a:bodyPr/>
          <a:lstStyle>
            <a:lvl1pPr marL="0" indent="0" algn="ctr">
              <a:buFont typeface="Wingdings" charset="2"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50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492874"/>
            <a:ext cx="1066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38099" dir="2700000" algn="ctr" rotWithShape="0">
              <a:schemeClr val="bg2">
                <a:alpha val="99962"/>
              </a:schemeClr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A8B9BB"/>
                </a:solidFill>
              </a:defRPr>
            </a:lvl1pPr>
          </a:lstStyle>
          <a:p>
            <a:fld id="{BEA37DDB-36AC-FD46-A2B5-050248392219}" type="datetime1">
              <a:rPr lang="en-US" smtClean="0"/>
              <a:t>4/19/17</a:t>
            </a:fld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492874"/>
            <a:ext cx="990600" cy="358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38099" dir="2700000" algn="ctr" rotWithShape="0">
              <a:schemeClr val="bg2">
                <a:alpha val="99962"/>
              </a:schemeClr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folHlink"/>
                </a:solidFill>
              </a:defRPr>
            </a:lvl1pPr>
          </a:lstStyle>
          <a:p>
            <a:r>
              <a:rPr lang="en-US" smtClean="0"/>
              <a:t>Slide </a:t>
            </a:r>
            <a:fld id="{EFDB90E0-109D-6646-851E-B47DF95D97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143000" y="6492875"/>
            <a:ext cx="68580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rgbClr val="A8B9BB"/>
                </a:solidFill>
              </a:defRPr>
            </a:lvl1pPr>
          </a:lstStyle>
          <a:p>
            <a:r>
              <a:rPr lang="en-US" smtClean="0"/>
              <a:t>CSU CT 310 Web Development ©Ross Beveridge &amp; Jamie Ruiz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61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8BE6AC-66CB-B94B-B201-03AC6BDCBE80}" type="datetime1">
              <a:rPr lang="en-US" smtClean="0"/>
              <a:t>4/19/17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A77E989-7BA9-BB42-8ABA-805A613F14A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76200" y="6492874"/>
            <a:ext cx="1066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38099" dir="2700000" algn="ctr" rotWithShape="0">
              <a:schemeClr val="bg2">
                <a:alpha val="99962"/>
              </a:schemeClr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A8B9BB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fld id="{BA014ADE-2225-A64F-AAA8-848DD979CD39}" type="datetime1">
              <a:rPr lang="en-US" smtClean="0"/>
              <a:pPr/>
              <a:t>4/19/17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8077200" y="6492874"/>
            <a:ext cx="990600" cy="358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38099" dir="2700000" algn="ctr" rotWithShape="0">
              <a:schemeClr val="bg2">
                <a:alpha val="99962"/>
              </a:schemeClr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folHlink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mtClean="0"/>
              <a:t>Slide </a:t>
            </a:r>
            <a:fld id="{EFDB90E0-109D-6646-851E-B47DF95D97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143000" y="6492875"/>
            <a:ext cx="68580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rgbClr val="A8B9BB"/>
                </a:solidFill>
              </a:defRPr>
            </a:lvl1pPr>
          </a:lstStyle>
          <a:p>
            <a:r>
              <a:rPr lang="en-US" smtClean="0"/>
              <a:t>CSU CT 310 Web Development ©Ross Beveridge &amp; Jamie Ruiz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684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B98773-BDE9-C844-A926-649D37042A90}" type="datetime1">
              <a:rPr lang="en-US" smtClean="0"/>
              <a:t>4/19/17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DBF3212-ED34-C44D-91F0-7BA9D15B4AA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 txBox="1">
            <a:spLocks noChangeArrowheads="1"/>
          </p:cNvSpPr>
          <p:nvPr userDrawn="1"/>
        </p:nvSpPr>
        <p:spPr bwMode="auto">
          <a:xfrm>
            <a:off x="76200" y="6492874"/>
            <a:ext cx="1066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38099" dir="2700000" algn="ctr" rotWithShape="0">
              <a:schemeClr val="bg2">
                <a:alpha val="99962"/>
              </a:schemeClr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A8B9BB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fld id="{BA014ADE-2225-A64F-AAA8-848DD979CD39}" type="datetime1">
              <a:rPr lang="en-US" smtClean="0"/>
              <a:pPr/>
              <a:t>4/19/17</a:t>
            </a:fld>
            <a:endParaRPr lang="en-US" dirty="0"/>
          </a:p>
        </p:txBody>
      </p:sp>
      <p:sp>
        <p:nvSpPr>
          <p:cNvPr id="6" name="Rectangle 6"/>
          <p:cNvSpPr txBox="1">
            <a:spLocks noChangeArrowheads="1"/>
          </p:cNvSpPr>
          <p:nvPr userDrawn="1"/>
        </p:nvSpPr>
        <p:spPr bwMode="auto">
          <a:xfrm>
            <a:off x="8077200" y="6492874"/>
            <a:ext cx="990600" cy="358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38099" dir="2700000" algn="ctr" rotWithShape="0">
              <a:schemeClr val="bg2">
                <a:alpha val="99962"/>
              </a:schemeClr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folHlink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mtClean="0"/>
              <a:t>Slide </a:t>
            </a:r>
            <a:fld id="{EFDB90E0-109D-6646-851E-B47DF95D97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143000" y="6492875"/>
            <a:ext cx="68580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rgbClr val="A8B9BB"/>
                </a:solidFill>
              </a:defRPr>
            </a:lvl1pPr>
          </a:lstStyle>
          <a:p>
            <a:r>
              <a:rPr lang="en-US" smtClean="0"/>
              <a:t>CSU CT 310 Web Development ©Ross Beveridge &amp; Jamie Ruiz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971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38099" dir="2700000" algn="ctr" rotWithShape="0">
              <a:schemeClr val="bg2">
                <a:alpha val="99962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382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38099" dir="2700000" algn="ctr" rotWithShape="0">
              <a:schemeClr val="bg2">
                <a:alpha val="99962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492874"/>
            <a:ext cx="1066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38099" dir="2700000" algn="ctr" rotWithShape="0">
              <a:schemeClr val="bg2">
                <a:alpha val="99962"/>
              </a:schemeClr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A8B9BB"/>
                </a:solidFill>
              </a:defRPr>
            </a:lvl1pPr>
          </a:lstStyle>
          <a:p>
            <a:fld id="{A5F0D83E-C6D7-1B46-A374-21421A13FBDF}" type="datetime1">
              <a:rPr lang="en-US" smtClean="0"/>
              <a:t>4/19/17</a:t>
            </a:fld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492874"/>
            <a:ext cx="990600" cy="358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38099" dir="2700000" algn="ctr" rotWithShape="0">
              <a:schemeClr val="bg2">
                <a:alpha val="99962"/>
              </a:schemeClr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folHlink"/>
                </a:solidFill>
              </a:defRPr>
            </a:lvl1pPr>
          </a:lstStyle>
          <a:p>
            <a:r>
              <a:rPr lang="en-US" smtClean="0"/>
              <a:t>Slide </a:t>
            </a:r>
            <a:fld id="{EFDB90E0-109D-6646-851E-B47DF95D97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143000" y="6492875"/>
            <a:ext cx="68580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rgbClr val="A8B9BB"/>
                </a:solidFill>
              </a:defRPr>
            </a:lvl1pPr>
          </a:lstStyle>
          <a:p>
            <a:r>
              <a:rPr lang="en-US" smtClean="0"/>
              <a:t>CSU CT 310 Web Development ©Ross Beveridge &amp; Jamie Ruiz</a:t>
            </a:r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6" r:id="rId3"/>
    <p:sldLayoutId id="2147483667" r:id="rId4"/>
  </p:sldLayoutIdLst>
  <p:hf hdr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Verdana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Verdana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Verdana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Verdana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Verdana" charset="0"/>
          <a:ea typeface="ＭＳ Ｐゴシック" charset="-128"/>
          <a:cs typeface="ＭＳ Ｐゴシック" charset="-128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Verdana" charset="0"/>
          <a:ea typeface="ＭＳ Ｐゴシック" charset="-128"/>
          <a:cs typeface="ＭＳ Ｐゴシック" charset="-128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Verdana" charset="0"/>
          <a:ea typeface="ＭＳ Ｐゴシック" charset="-128"/>
          <a:cs typeface="ＭＳ Ｐゴシック" charset="-128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Verdana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30000"/>
        </a:spcBef>
        <a:spcAft>
          <a:spcPct val="0"/>
        </a:spcAft>
        <a:buSzPct val="90000"/>
        <a:buFont typeface="Wingdings" charset="0"/>
        <a:buChar char="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30000"/>
        </a:spcBef>
        <a:spcAft>
          <a:spcPct val="0"/>
        </a:spcAft>
        <a:buSzPct val="90000"/>
        <a:buFont typeface="Wingdings" charset="0"/>
        <a:buChar char="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30000"/>
        </a:spcBef>
        <a:spcAft>
          <a:spcPct val="0"/>
        </a:spcAft>
        <a:buSzPct val="90000"/>
        <a:buFont typeface="Wingdings" charset="0"/>
        <a:buChar char="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30000"/>
        </a:spcBef>
        <a:spcAft>
          <a:spcPct val="0"/>
        </a:spcAft>
        <a:buSzPct val="90000"/>
        <a:buFont typeface="Wingdings" charset="0"/>
        <a:buChar char="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30000"/>
        </a:spcBef>
        <a:spcAft>
          <a:spcPct val="0"/>
        </a:spcAft>
        <a:buSzPct val="90000"/>
        <a:buFont typeface="Wingdings" charset="0"/>
        <a:buChar char="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30000"/>
        </a:spcBef>
        <a:spcAft>
          <a:spcPct val="0"/>
        </a:spcAft>
        <a:buSzPct val="90000"/>
        <a:buFont typeface="Wingdings" charset="2"/>
        <a:buChar char="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30000"/>
        </a:spcBef>
        <a:spcAft>
          <a:spcPct val="0"/>
        </a:spcAft>
        <a:buSzPct val="90000"/>
        <a:buFont typeface="Wingdings" charset="2"/>
        <a:buChar char="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30000"/>
        </a:spcBef>
        <a:spcAft>
          <a:spcPct val="0"/>
        </a:spcAft>
        <a:buSzPct val="90000"/>
        <a:buFont typeface="Wingdings" charset="2"/>
        <a:buChar char="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30000"/>
        </a:spcBef>
        <a:spcAft>
          <a:spcPct val="0"/>
        </a:spcAft>
        <a:buSzPct val="90000"/>
        <a:buFont typeface="Wingdings" charset="2"/>
        <a:buChar char="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morguefile.com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26</a:t>
            </a:r>
            <a:endParaRPr lang="en-US" dirty="0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/>
          <a:p>
            <a:r>
              <a:rPr lang="en-US" sz="1600" dirty="0" smtClean="0"/>
              <a:t>Manifest Asynchrony</a:t>
            </a:r>
            <a:endParaRPr lang="en-US" sz="1600" dirty="0"/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1752600" y="13716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800040"/>
                </a:solidFill>
                <a:latin typeface="Arial" charset="0"/>
              </a:rPr>
              <a:t>*</a:t>
            </a:r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609600" y="5715000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800040"/>
                </a:solidFill>
                <a:latin typeface="Arial" charset="0"/>
              </a:rPr>
              <a:t>*</a:t>
            </a:r>
            <a:r>
              <a:rPr lang="en-US">
                <a:latin typeface="Arial" charset="0"/>
              </a:rPr>
              <a:t> </a:t>
            </a:r>
            <a:r>
              <a:rPr lang="en-US" sz="1200">
                <a:latin typeface="Arial" charset="0"/>
              </a:rPr>
              <a:t>Course logo spider web photograph from </a:t>
            </a:r>
            <a:r>
              <a:rPr lang="en-US" sz="1200">
                <a:latin typeface="Arial" charset="0"/>
                <a:hlinkClick r:id="rId3"/>
              </a:rPr>
              <a:t>Morguefile</a:t>
            </a:r>
            <a:r>
              <a:rPr lang="en-US" sz="1200">
                <a:latin typeface="Arial" charset="0"/>
              </a:rPr>
              <a:t> openstock photograph by Gabor Karpati, Hungary.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AJAX Sound Call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E6AC-66CB-B94B-B201-03AC6BDCBE80}" type="datetime1">
              <a:rPr lang="en-US" smtClean="0"/>
              <a:t>4/19/17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A77E989-7BA9-BB42-8ABA-805A613F14A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CSU CT 310 Web Development ©Ross Beveridge &amp; Jamie Ruiz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990600"/>
            <a:ext cx="8686800" cy="1863922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977323"/>
            <a:ext cx="8534400" cy="2587118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Rectangular Callout 7"/>
          <p:cNvSpPr/>
          <p:nvPr/>
        </p:nvSpPr>
        <p:spPr bwMode="auto">
          <a:xfrm>
            <a:off x="3429000" y="5672002"/>
            <a:ext cx="5410200" cy="838200"/>
          </a:xfrm>
          <a:prstGeom prst="wedgeRectCallout">
            <a:avLst>
              <a:gd name="adj1" fmla="val -46144"/>
              <a:gd name="adj2" fmla="val -8573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Target is the table data element ID that </a:t>
            </a:r>
            <a:r>
              <a:rPr lang="en-US" smtClean="0">
                <a:ea typeface="ＭＳ Ｐゴシック" charset="-128"/>
                <a:cs typeface="ＭＳ Ｐゴシック" charset="-128"/>
              </a:rPr>
              <a:t>is updated by AJAX call.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3494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a Seed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way to think about a webpage.</a:t>
            </a:r>
          </a:p>
          <a:p>
            <a:r>
              <a:rPr lang="en-US" dirty="0" smtClean="0"/>
              <a:t>Initially, only a ’seed’ is sent from the server to the client browser.</a:t>
            </a:r>
          </a:p>
          <a:p>
            <a:r>
              <a:rPr lang="en-US" dirty="0" smtClean="0"/>
              <a:t>In that seed is the AJAX code to then grow a ‘tree’ – in other words a full page. </a:t>
            </a:r>
          </a:p>
          <a:p>
            <a:r>
              <a:rPr lang="en-US" dirty="0" smtClean="0"/>
              <a:t>Not always the best answer, BUT you should know how to do this for cases where it is appropriate.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EA37DDB-36AC-FD46-A2B5-050248392219}" type="datetime1">
              <a:rPr lang="en-US" smtClean="0"/>
              <a:t>4/19/17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DB90E0-109D-6646-851E-B47DF95D977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CSU CT 310 Web Development ©Ross Beveridge &amp; Jamie Ruiz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 By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7DDB-36AC-FD46-A2B5-050248392219}" type="datetime1">
              <a:rPr lang="en-US" smtClean="0"/>
              <a:t>4/19/17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DB90E0-109D-6646-851E-B47DF95D977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CSU CT 310 Web Development ©Ross Beveridge &amp; Jamie Ruiz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990600"/>
            <a:ext cx="8534400" cy="54145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71800" y="4343400"/>
            <a:ext cx="6050728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When loading, the animals make their sounds in some random order with delays between 1 and 10 seconds.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6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Starts With a Seed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54106" y="1066800"/>
            <a:ext cx="8382000" cy="4495800"/>
          </a:xfrm>
        </p:spPr>
        <p:txBody>
          <a:bodyPr/>
          <a:lstStyle/>
          <a:p>
            <a:r>
              <a:rPr lang="en-US" dirty="0" smtClean="0"/>
              <a:t>Table ‘animals’ contains only header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68BE6AC-66CB-B94B-B201-03AC6BDCBE80}" type="datetime1">
              <a:rPr lang="en-US" smtClean="0"/>
              <a:t>4/19/17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A77E989-7BA9-BB42-8ABA-805A613F14A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CSU CT 310 Web Development ©Ross Beveridge &amp; Jamie Ruiz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28" y="1946614"/>
            <a:ext cx="8848544" cy="45641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46005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Animals Come From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an AJAX call of course.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EA37DDB-36AC-FD46-A2B5-050248392219}" type="datetime1">
              <a:rPr lang="en-US" smtClean="0"/>
              <a:t>4/19/17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DB90E0-109D-6646-851E-B47DF95D977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CSU CT 310 Web Development ©Ross Beveridge &amp; Jamie Ruiz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25451"/>
            <a:ext cx="8706892" cy="303569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2000" y="4800600"/>
            <a:ext cx="7429052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Get used to the idea that the seed is general. As in this example, the seed has no idea how many items may be added to the table/page/list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651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About the 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a JavaScript function to kickoff the process of ‘growing the tree’.</a:t>
            </a:r>
          </a:p>
          <a:p>
            <a:r>
              <a:rPr lang="en-US" dirty="0" smtClean="0"/>
              <a:t>Here is that function using jQuery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EA37DDB-36AC-FD46-A2B5-050248392219}" type="datetime1">
              <a:rPr lang="en-US" smtClean="0"/>
              <a:t>4/19/17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DB90E0-109D-6646-851E-B47DF95D977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CSU CT 310 Web Development ©Ross Beveridge &amp; Jamie Ruiz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" y="3229685"/>
            <a:ext cx="8864600" cy="2540000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49288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Rows to the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7DDB-36AC-FD46-A2B5-050248392219}" type="datetime1">
              <a:rPr lang="en-US" smtClean="0"/>
              <a:t>4/19/17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DB90E0-109D-6646-851E-B47DF95D977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CSU CT 310 Web Development ©Ross Beveridge &amp; Jamie Ruiz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34" y="1066800"/>
            <a:ext cx="8754770" cy="4570506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Rectangular Callout 8"/>
          <p:cNvSpPr/>
          <p:nvPr/>
        </p:nvSpPr>
        <p:spPr bwMode="auto">
          <a:xfrm>
            <a:off x="5029200" y="4648200"/>
            <a:ext cx="3733800" cy="1676400"/>
          </a:xfrm>
          <a:prstGeom prst="wedgeRectCallout">
            <a:avLst>
              <a:gd name="adj1" fmla="val -71397"/>
              <a:gd name="adj2" fmla="val -2990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-128"/>
                <a:cs typeface="ＭＳ Ｐゴシック" charset="-128"/>
              </a:rPr>
              <a:t>Notice something</a:t>
            </a:r>
            <a:r>
              <a:rPr kumimoji="0" lang="en-US" sz="24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-128"/>
                <a:cs typeface="ＭＳ Ｐゴシック" charset="-128"/>
              </a:rPr>
              <a:t> special is going on in order to get sounds for each animal.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1428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AJAX begets AJAX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AJAX is used to get the list of animals</a:t>
            </a:r>
          </a:p>
          <a:p>
            <a:r>
              <a:rPr lang="en-US" dirty="0" smtClean="0"/>
              <a:t>AJAX to get each animal sound.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68BE6AC-66CB-B94B-B201-03AC6BDCBE80}" type="datetime1">
              <a:rPr lang="en-US" smtClean="0"/>
              <a:t>4/19/17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A77E989-7BA9-BB42-8ABA-805A613F14A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CSU CT 310 Web Development ©Ross Beveridge &amp; Jamie Ruiz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667000"/>
            <a:ext cx="6324600" cy="27710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1219200" y="3886200"/>
            <a:ext cx="7620000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Getting used to the result of one AJAX call in turn causing a variable number of additional AJAX calls may take just a </a:t>
            </a:r>
            <a:r>
              <a:rPr lang="en-US" smtClean="0"/>
              <a:t>little getting </a:t>
            </a:r>
            <a:r>
              <a:rPr lang="en-US" dirty="0" smtClean="0"/>
              <a:t>used to.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734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Return a Sound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7DDB-36AC-FD46-A2B5-050248392219}" type="datetime1">
              <a:rPr lang="en-US" smtClean="0"/>
              <a:t>4/19/17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DB90E0-109D-6646-851E-B47DF95D977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CSU CT 310 Web Development ©Ross Beveridge &amp; Jamie Ruiz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95" y="841587"/>
            <a:ext cx="5505386" cy="5651286"/>
          </a:xfrm>
          <a:prstGeom prst="rect">
            <a:avLst/>
          </a:prstGeom>
        </p:spPr>
      </p:pic>
      <p:sp>
        <p:nvSpPr>
          <p:cNvPr id="8" name="Rectangular Callout 7"/>
          <p:cNvSpPr/>
          <p:nvPr/>
        </p:nvSpPr>
        <p:spPr bwMode="auto">
          <a:xfrm>
            <a:off x="4267200" y="1752600"/>
            <a:ext cx="3733800" cy="914400"/>
          </a:xfrm>
          <a:prstGeom prst="wedgeRectCallout">
            <a:avLst>
              <a:gd name="adj1" fmla="val -75431"/>
              <a:gd name="adj2" fmla="val -2343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-128"/>
                <a:cs typeface="ＭＳ Ｐゴシック" charset="-128"/>
              </a:rPr>
              <a:t>Which animal is being 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-128"/>
                <a:cs typeface="ＭＳ Ｐゴシック" charset="-128"/>
              </a:rPr>
              <a:t>passed into the call.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4038600" y="4419600"/>
            <a:ext cx="4267200" cy="1981200"/>
          </a:xfrm>
          <a:prstGeom prst="wedgeRectCallout">
            <a:avLst>
              <a:gd name="adj1" fmla="val -75431"/>
              <a:gd name="adj2" fmla="val -2343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-128"/>
                <a:cs typeface="ＭＳ Ｐゴシック" charset="-128"/>
              </a:rPr>
              <a:t>To 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-128"/>
                <a:cs typeface="ＭＳ Ｐゴシック" charset="-128"/>
              </a:rPr>
              <a:t>highlight asynchronous</a:t>
            </a:r>
            <a:r>
              <a:rPr kumimoji="0" lang="en-US" sz="24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-128"/>
                <a:cs typeface="ＭＳ Ｐゴシック" charset="-128"/>
              </a:rPr>
              <a:t>nature of AJAX animal sounds wait a random interval before responding.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181284"/>
      </p:ext>
    </p:extLst>
  </p:cSld>
  <p:clrMapOvr>
    <a:masterClrMapping/>
  </p:clrMapOvr>
</p:sld>
</file>

<file path=ppt/theme/theme1.xml><?xml version="1.0" encoding="utf-8"?>
<a:theme xmlns:a="http://schemas.openxmlformats.org/drawingml/2006/main" name="ct310slidesTemplate">
  <a:themeElements>
    <a:clrScheme name="">
      <a:dk1>
        <a:srgbClr val="2D2015"/>
      </a:dk1>
      <a:lt1>
        <a:srgbClr val="FFDB96"/>
      </a:lt1>
      <a:dk2>
        <a:srgbClr val="609060"/>
      </a:dk2>
      <a:lt2>
        <a:srgbClr val="FFDB96"/>
      </a:lt2>
      <a:accent1>
        <a:srgbClr val="8C7B70"/>
      </a:accent1>
      <a:accent2>
        <a:srgbClr val="AC6020"/>
      </a:accent2>
      <a:accent3>
        <a:srgbClr val="B6C6B6"/>
      </a:accent3>
      <a:accent4>
        <a:srgbClr val="DABB7F"/>
      </a:accent4>
      <a:accent5>
        <a:srgbClr val="C5BFBB"/>
      </a:accent5>
      <a:accent6>
        <a:srgbClr val="9B561C"/>
      </a:accent6>
      <a:hlink>
        <a:srgbClr val="E7CE37"/>
      </a:hlink>
      <a:folHlink>
        <a:srgbClr val="A8B9BB"/>
      </a:folHlink>
    </a:clrScheme>
    <a:fontScheme name="ct310slidesTemplate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ct310slidesTemplate 1">
        <a:dk1>
          <a:srgbClr val="2D2015"/>
        </a:dk1>
        <a:lt1>
          <a:srgbClr val="FFDB96"/>
        </a:lt1>
        <a:dk2>
          <a:srgbClr val="609060"/>
        </a:dk2>
        <a:lt2>
          <a:srgbClr val="FFDB96"/>
        </a:lt2>
        <a:accent1>
          <a:srgbClr val="8C7B70"/>
        </a:accent1>
        <a:accent2>
          <a:srgbClr val="8F5F2F"/>
        </a:accent2>
        <a:accent3>
          <a:srgbClr val="B6C6B6"/>
        </a:accent3>
        <a:accent4>
          <a:srgbClr val="DABB7F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mp" id="{651E2502-4539-5B4B-8FB1-4AC9F5D32A86}" vid="{37538EC0-D294-234D-8248-EE84B24FEAB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ct310template</Template>
  <TotalTime>250</TotalTime>
  <Words>433</Words>
  <Application>Microsoft Macintosh PowerPoint</Application>
  <PresentationFormat>On-screen Show (4:3)</PresentationFormat>
  <Paragraphs>58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ＭＳ Ｐゴシック</vt:lpstr>
      <vt:lpstr>Verdana</vt:lpstr>
      <vt:lpstr>Wingdings</vt:lpstr>
      <vt:lpstr>Arial</vt:lpstr>
      <vt:lpstr>ct310slidesTemplate</vt:lpstr>
      <vt:lpstr>Lecture 26</vt:lpstr>
      <vt:lpstr>Plant a Seed</vt:lpstr>
      <vt:lpstr>Learn By Example</vt:lpstr>
      <vt:lpstr>It Starts With a Seed</vt:lpstr>
      <vt:lpstr>Where Animals Come From</vt:lpstr>
      <vt:lpstr>All About the JavaScript</vt:lpstr>
      <vt:lpstr>Adding Rows to the Table</vt:lpstr>
      <vt:lpstr>AJAX begets AJAX</vt:lpstr>
      <vt:lpstr>To Return a Sound</vt:lpstr>
      <vt:lpstr>Inside AJAX Sound Call</vt:lpstr>
    </vt:vector>
  </TitlesOfParts>
  <Manager/>
  <Company/>
  <LinksUpToDate>false</LinksUpToDate>
  <SharedDoc>false</SharedDoc>
  <HyperlinkBase/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26</dc:title>
  <dc:subject/>
  <dc:creator>Microsoft Office User</dc:creator>
  <cp:keywords/>
  <dc:description/>
  <cp:lastModifiedBy>Ross Beveridge</cp:lastModifiedBy>
  <cp:revision>35</cp:revision>
  <cp:lastPrinted>2016-01-22T15:29:38Z</cp:lastPrinted>
  <dcterms:created xsi:type="dcterms:W3CDTF">2016-04-08T13:04:24Z</dcterms:created>
  <dcterms:modified xsi:type="dcterms:W3CDTF">2017-04-19T14:44:38Z</dcterms:modified>
  <cp:category/>
</cp:coreProperties>
</file>