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9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6" r:id="rId15"/>
    <p:sldId id="305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0000"/>
    <a:srgbClr val="FFDB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BF19D-A9C3-4AE9-AAEE-9CBCF45755BD}" v="1" dt="2019-03-04T19:12:22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7" autoAdjust="0"/>
    <p:restoredTop sz="90953" autoAdjust="0"/>
  </p:normalViewPr>
  <p:slideViewPr>
    <p:cSldViewPr>
      <p:cViewPr varScale="1">
        <p:scale>
          <a:sx n="100" d="100"/>
          <a:sy n="100" d="100"/>
        </p:scale>
        <p:origin x="18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y,Benjamin" userId="12accc6f-d5d5-4773-a929-5f4f5530135e" providerId="ADAL" clId="{AC8BF19D-A9C3-4AE9-AAEE-9CBCF45755BD}"/>
    <pc:docChg chg="custSel modSld">
      <pc:chgData name="Say,Benjamin" userId="12accc6f-d5d5-4773-a929-5f4f5530135e" providerId="ADAL" clId="{AC8BF19D-A9C3-4AE9-AAEE-9CBCF45755BD}" dt="2019-03-04T19:13:41.612" v="7" actId="20577"/>
      <pc:docMkLst>
        <pc:docMk/>
      </pc:docMkLst>
      <pc:sldChg chg="delSp">
        <pc:chgData name="Say,Benjamin" userId="12accc6f-d5d5-4773-a929-5f4f5530135e" providerId="ADAL" clId="{AC8BF19D-A9C3-4AE9-AAEE-9CBCF45755BD}" dt="2019-03-04T19:12:27.711" v="1" actId="478"/>
        <pc:sldMkLst>
          <pc:docMk/>
          <pc:sldMk cId="0" sldId="279"/>
        </pc:sldMkLst>
        <pc:spChg chg="del">
          <ac:chgData name="Say,Benjamin" userId="12accc6f-d5d5-4773-a929-5f4f5530135e" providerId="ADAL" clId="{AC8BF19D-A9C3-4AE9-AAEE-9CBCF45755BD}" dt="2019-03-04T19:12:27.711" v="1" actId="478"/>
          <ac:spMkLst>
            <pc:docMk/>
            <pc:sldMk cId="0" sldId="279"/>
            <ac:spMk id="9" creationId="{00000000-0000-0000-0000-000000000000}"/>
          </ac:spMkLst>
        </pc:spChg>
        <pc:spChg chg="del">
          <ac:chgData name="Say,Benjamin" userId="12accc6f-d5d5-4773-a929-5f4f5530135e" providerId="ADAL" clId="{AC8BF19D-A9C3-4AE9-AAEE-9CBCF45755BD}" dt="2019-03-04T19:12:27.711" v="1" actId="478"/>
          <ac:spMkLst>
            <pc:docMk/>
            <pc:sldMk cId="0" sldId="279"/>
            <ac:spMk id="10" creationId="{00000000-0000-0000-0000-000000000000}"/>
          </ac:spMkLst>
        </pc:spChg>
        <pc:spChg chg="del">
          <ac:chgData name="Say,Benjamin" userId="12accc6f-d5d5-4773-a929-5f4f5530135e" providerId="ADAL" clId="{AC8BF19D-A9C3-4AE9-AAEE-9CBCF45755BD}" dt="2019-03-04T19:12:27.711" v="1" actId="478"/>
          <ac:spMkLst>
            <pc:docMk/>
            <pc:sldMk cId="0" sldId="279"/>
            <ac:spMk id="11" creationId="{00000000-0000-0000-0000-000000000000}"/>
          </ac:spMkLst>
        </pc:spChg>
        <pc:spChg chg="del">
          <ac:chgData name="Say,Benjamin" userId="12accc6f-d5d5-4773-a929-5f4f5530135e" providerId="ADAL" clId="{AC8BF19D-A9C3-4AE9-AAEE-9CBCF45755BD}" dt="2019-03-04T19:12:26.395" v="0" actId="478"/>
          <ac:spMkLst>
            <pc:docMk/>
            <pc:sldMk cId="0" sldId="279"/>
            <ac:spMk id="54276" creationId="{00000000-0000-0000-0000-000000000000}"/>
          </ac:spMkLst>
        </pc:spChg>
        <pc:spChg chg="del">
          <ac:chgData name="Say,Benjamin" userId="12accc6f-d5d5-4773-a929-5f4f5530135e" providerId="ADAL" clId="{AC8BF19D-A9C3-4AE9-AAEE-9CBCF45755BD}" dt="2019-03-04T19:12:27.711" v="1" actId="478"/>
          <ac:spMkLst>
            <pc:docMk/>
            <pc:sldMk cId="0" sldId="279"/>
            <ac:spMk id="54277" creationId="{00000000-0000-0000-0000-000000000000}"/>
          </ac:spMkLst>
        </pc:spChg>
      </pc:sldChg>
      <pc:sldChg chg="modSp">
        <pc:chgData name="Say,Benjamin" userId="12accc6f-d5d5-4773-a929-5f4f5530135e" providerId="ADAL" clId="{AC8BF19D-A9C3-4AE9-AAEE-9CBCF45755BD}" dt="2019-03-04T19:13:08.094" v="2" actId="1076"/>
        <pc:sldMkLst>
          <pc:docMk/>
          <pc:sldMk cId="0" sldId="294"/>
        </pc:sldMkLst>
        <pc:spChg chg="mod">
          <ac:chgData name="Say,Benjamin" userId="12accc6f-d5d5-4773-a929-5f4f5530135e" providerId="ADAL" clId="{AC8BF19D-A9C3-4AE9-AAEE-9CBCF45755BD}" dt="2019-03-04T19:13:08.094" v="2" actId="1076"/>
          <ac:spMkLst>
            <pc:docMk/>
            <pc:sldMk cId="0" sldId="294"/>
            <ac:spMk id="2" creationId="{00000000-0000-0000-0000-000000000000}"/>
          </ac:spMkLst>
        </pc:spChg>
      </pc:sldChg>
      <pc:sldChg chg="modSp">
        <pc:chgData name="Say,Benjamin" userId="12accc6f-d5d5-4773-a929-5f4f5530135e" providerId="ADAL" clId="{AC8BF19D-A9C3-4AE9-AAEE-9CBCF45755BD}" dt="2019-03-04T19:13:41.612" v="7" actId="20577"/>
        <pc:sldMkLst>
          <pc:docMk/>
          <pc:sldMk cId="0" sldId="295"/>
        </pc:sldMkLst>
        <pc:spChg chg="mod">
          <ac:chgData name="Say,Benjamin" userId="12accc6f-d5d5-4773-a929-5f4f5530135e" providerId="ADAL" clId="{AC8BF19D-A9C3-4AE9-AAEE-9CBCF45755BD}" dt="2019-03-04T19:13:41.612" v="7" actId="20577"/>
          <ac:spMkLst>
            <pc:docMk/>
            <pc:sldMk cId="0" sldId="295"/>
            <ac:spMk id="6" creationId="{00000000-0000-0000-0000-000000000000}"/>
          </ac:spMkLst>
        </pc:spChg>
      </pc:sldChg>
    </pc:docChg>
  </pc:docChgLst>
  <pc:docChgLst>
    <pc:chgData name="Say,Benjamin" userId="12accc6f-d5d5-4773-a929-5f4f5530135e" providerId="ADAL" clId="{6BDEFC7C-2661-4338-8DB6-F3F06FC08FA4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25A2E-B533-1140-8AEF-345AC8725B41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7D1-6B0E-324D-B050-31980B8A6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19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2C1144-1BC8-A445-BA6C-B79AA8E5D3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046F4-5250-1A43-90FD-3CEC36B08D02}" type="slidenum">
              <a:rPr lang="en-US"/>
              <a:pPr/>
              <a:t>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2BFE-8039-884D-9AA9-0AED4F3E319C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6BF04E1-45F6-F141-BBE2-772DD11978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2E6-E71C-3B44-B248-BA18ED70C6DF}" type="datetime4">
              <a:rPr lang="en-US" smtClean="0"/>
              <a:pPr/>
              <a:t>March 4,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85B13776-26AC-0C40-930D-424989ECB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679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2E6-E71C-3B44-B248-BA18ED70C6DF}" type="datetime4">
              <a:rPr lang="en-US" smtClean="0"/>
              <a:pPr/>
              <a:t>March 4,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85B13776-26AC-0C40-930D-424989ECB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5568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2E6-E71C-3B44-B248-BA18ED70C6DF}" type="datetime4">
              <a:rPr lang="en-US" smtClean="0"/>
              <a:pPr/>
              <a:t>March 4,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85B13776-26AC-0C40-930D-424989ECB3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901914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2E6-E71C-3B44-B248-BA18ED70C6DF}" type="datetime4">
              <a:rPr lang="en-US" smtClean="0"/>
              <a:pPr/>
              <a:t>March 4,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85B13776-26AC-0C40-930D-424989ECB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3700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2E6-E71C-3B44-B248-BA18ED70C6DF}" type="datetime4">
              <a:rPr lang="en-US" smtClean="0"/>
              <a:pPr/>
              <a:t>March 4,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85B13776-26AC-0C40-930D-424989ECB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924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92E6-E71C-3B44-B248-BA18ED70C6DF}" type="datetime4">
              <a:rPr lang="en-US" smtClean="0"/>
              <a:pPr/>
              <a:t>March 4,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85B13776-26AC-0C40-930D-424989ECB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7891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00F0-93CD-5445-B53B-FFDA63515022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9D1C924F-A982-6948-AE9B-B978E2511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83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3E84-EE18-8242-9854-D2447F83ED2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76E64BB-D0D5-1D4F-9B95-935BB118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9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467-BEBE-E24D-8E64-8525DE905650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22096E6-A371-A04B-9A01-97F3150A9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2DE1-8B52-F045-AAE9-01E0CBE23B74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54A3717-ADBD-E841-8557-A527A9BC0C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8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10A8-160A-7B4A-8C36-A02B73F61CD1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C976AE1-1596-6941-8A68-83623CA143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2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9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7DAA-3196-C941-A8FA-BB9AD94F4C9A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F1BC900-8013-0D4B-A7CB-D02CBE93A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2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DD0B-1E1E-9C43-A54C-80564196D4FF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E967BB7-FE3A-084F-B1C1-4EC0D11E55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9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9F59-14E1-EE42-B5DA-B48F339A1BEF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CA5FF8F-C699-6344-89CB-2ED245689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5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25F92E6-E71C-3B44-B248-BA18ED70C6DF}" type="datetime4">
              <a:rPr lang="en-US" smtClean="0"/>
              <a:pPr/>
              <a:t>March 4,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Slide </a:t>
            </a:r>
            <a:fld id="{85B13776-26AC-0C40-930D-424989ECB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46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D6D19C-3BDD-40AE-9745-507A3EFA75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The Page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printed URL is pulled from link.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2011-03-29_21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37154"/>
            <a:ext cx="8686800" cy="39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5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–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76800"/>
          </a:xfrm>
        </p:spPr>
        <p:txBody>
          <a:bodyPr/>
          <a:lstStyle/>
          <a:p>
            <a:r>
              <a:rPr lang="en-US" dirty="0"/>
              <a:t>Usually in header or separate file.</a:t>
            </a:r>
          </a:p>
          <a:p>
            <a:r>
              <a:rPr lang="en-US" dirty="0"/>
              <a:t>Definition syntax pretty standard.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2011-03-29_21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95284"/>
            <a:ext cx="8369300" cy="3553116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714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Taste of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76800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document.location.href</a:t>
            </a:r>
            <a:r>
              <a:rPr lang="en-US" dirty="0"/>
              <a:t> ?</a:t>
            </a:r>
          </a:p>
          <a:p>
            <a:r>
              <a:rPr lang="en-US" dirty="0"/>
              <a:t>It is the URL of the current window.</a:t>
            </a:r>
          </a:p>
          <a:p>
            <a:r>
              <a:rPr lang="en-US" dirty="0"/>
              <a:t>It can be used to retrieve a URL.</a:t>
            </a:r>
          </a:p>
          <a:p>
            <a:r>
              <a:rPr lang="en-US" dirty="0"/>
              <a:t>In our example it is on the left side of an assignment statement.</a:t>
            </a:r>
          </a:p>
          <a:p>
            <a:pPr lvl="1"/>
            <a:r>
              <a:rPr lang="en-US" dirty="0"/>
              <a:t>… think about this …</a:t>
            </a:r>
          </a:p>
          <a:p>
            <a:r>
              <a:rPr lang="en-US" dirty="0"/>
              <a:t>That is enough to switch the page!</a:t>
            </a:r>
          </a:p>
          <a:p>
            <a:r>
              <a:rPr lang="en-US" dirty="0"/>
              <a:t>Fun, but not generally a good idea.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3 -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76800"/>
          </a:xfrm>
        </p:spPr>
        <p:txBody>
          <a:bodyPr/>
          <a:lstStyle/>
          <a:p>
            <a:r>
              <a:rPr lang="en-US" dirty="0"/>
              <a:t>JavaScript is about exploiting events.</a:t>
            </a:r>
          </a:p>
          <a:p>
            <a:pPr lvl="1"/>
            <a:r>
              <a:rPr lang="en-US" dirty="0"/>
              <a:t>Many events involve the mouse.</a:t>
            </a:r>
          </a:p>
          <a:p>
            <a:pPr lvl="1"/>
            <a:r>
              <a:rPr lang="en-US" dirty="0"/>
              <a:t>For example, a click (up or down).</a:t>
            </a:r>
          </a:p>
          <a:p>
            <a:pPr lvl="1"/>
            <a:r>
              <a:rPr lang="en-US" dirty="0"/>
              <a:t>Or, simply passing over an object.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 descr="2011-03-29_22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8" y="3758794"/>
            <a:ext cx="8723664" cy="2108606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115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– The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 descr="2011-03-29_22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9438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5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– The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2011-03-29_22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9438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1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– More Functions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Conditionals, recursion and return.</a:t>
            </a:r>
          </a:p>
          <a:p>
            <a:r>
              <a:rPr lang="en-US" dirty="0"/>
              <a:t>Get in touch with ‘</a:t>
            </a:r>
            <a:r>
              <a:rPr lang="en-US" dirty="0" err="1"/>
              <a:t>innerHTML</a:t>
            </a:r>
            <a:r>
              <a:rPr lang="en-US" dirty="0"/>
              <a:t>’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2011-03-29_22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806700"/>
            <a:ext cx="8610600" cy="35179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15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– Make it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76800"/>
          </a:xfrm>
        </p:spPr>
        <p:txBody>
          <a:bodyPr/>
          <a:lstStyle/>
          <a:p>
            <a:r>
              <a:rPr lang="en-US" dirty="0"/>
              <a:t>What makes this page do something?</a:t>
            </a:r>
          </a:p>
          <a:p>
            <a:pPr lvl="1"/>
            <a:r>
              <a:rPr lang="en-US" dirty="0"/>
              <a:t>Think about object’s ‘enter’ and ‘</a:t>
            </a:r>
            <a:r>
              <a:rPr lang="en-US" dirty="0" err="1"/>
              <a:t>num</a:t>
            </a:r>
            <a:r>
              <a:rPr lang="en-US" dirty="0"/>
              <a:t>’.</a:t>
            </a:r>
          </a:p>
          <a:p>
            <a:pPr lvl="1"/>
            <a:r>
              <a:rPr lang="en-US" dirty="0"/>
              <a:t>Assignment to ‘</a:t>
            </a:r>
            <a:r>
              <a:rPr lang="en-US" dirty="0" err="1"/>
              <a:t>innerHTML</a:t>
            </a:r>
            <a:r>
              <a:rPr lang="en-US" dirty="0"/>
              <a:t>’ is powerful.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2011-03-29_22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15642"/>
            <a:ext cx="8839200" cy="2804158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7" name="Hexagon 6"/>
          <p:cNvSpPr/>
          <p:nvPr/>
        </p:nvSpPr>
        <p:spPr bwMode="auto">
          <a:xfrm>
            <a:off x="7010400" y="3352800"/>
            <a:ext cx="2002671" cy="1447800"/>
          </a:xfrm>
          <a:prstGeom prst="hexagon">
            <a:avLst/>
          </a:prstGeom>
          <a:solidFill>
            <a:srgbClr val="FF6600"/>
          </a:solidFill>
          <a:ln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charset="0"/>
                <a:ea typeface="ＭＳ Ｐゴシック" charset="-128"/>
                <a:cs typeface="ＭＳ Ｐゴシック" charset="-128"/>
              </a:rPr>
              <a:t>Caution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Try ‘return’ vs. ‘tab’ key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69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– Navigation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76800"/>
          </a:xfrm>
        </p:spPr>
        <p:txBody>
          <a:bodyPr/>
          <a:lstStyle/>
          <a:p>
            <a:r>
              <a:rPr lang="en-US" dirty="0"/>
              <a:t>Notice how the URL passes to </a:t>
            </a:r>
            <a:r>
              <a:rPr lang="en-US" dirty="0" err="1"/>
              <a:t>goSite</a:t>
            </a:r>
            <a:r>
              <a:rPr lang="en-US" dirty="0"/>
              <a:t>().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2011-03-29_22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25960"/>
            <a:ext cx="8686800" cy="407004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3620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– The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2011-03-29_22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7600"/>
            <a:ext cx="8229600" cy="41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1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Client-side Dynamic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by behavior</a:t>
            </a:r>
          </a:p>
          <a:p>
            <a:pPr lvl="1"/>
            <a:r>
              <a:rPr lang="en-US" dirty="0"/>
              <a:t>HTML Document Changes Client-Side.</a:t>
            </a:r>
          </a:p>
          <a:p>
            <a:pPr lvl="2"/>
            <a:r>
              <a:rPr lang="en-US" dirty="0"/>
              <a:t>In response to user.</a:t>
            </a:r>
          </a:p>
          <a:p>
            <a:pPr lvl="2"/>
            <a:r>
              <a:rPr lang="en-US" dirty="0"/>
              <a:t>Automatically, for example animation.</a:t>
            </a:r>
          </a:p>
          <a:p>
            <a:r>
              <a:rPr lang="en-US" dirty="0"/>
              <a:t>Definition by example – Mix</a:t>
            </a:r>
          </a:p>
          <a:p>
            <a:pPr lvl="1"/>
            <a:r>
              <a:rPr lang="en-US" dirty="0"/>
              <a:t>Client side scripting, e.g. JavaScript</a:t>
            </a:r>
          </a:p>
          <a:p>
            <a:pPr lvl="1"/>
            <a:r>
              <a:rPr lang="en-US" dirty="0"/>
              <a:t>Page elements are object, e.g. DOM</a:t>
            </a:r>
          </a:p>
          <a:p>
            <a:pPr lvl="1"/>
            <a:r>
              <a:rPr lang="en-US" dirty="0"/>
              <a:t>Properties of objects, e.g. CSS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Example 6 - Buttons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2011-03-29_22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8950"/>
            <a:ext cx="8229600" cy="536185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7691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– </a:t>
            </a:r>
            <a:r>
              <a:rPr lang="en-US" dirty="0" err="1"/>
              <a:t>Window.open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2011-03-29_22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6838"/>
            <a:ext cx="8686800" cy="946762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pic>
        <p:nvPicPr>
          <p:cNvPr id="7" name="Picture 6" descr="2011-03-29_22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32422"/>
            <a:ext cx="6400800" cy="40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38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 – Rollover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876800"/>
          </a:xfrm>
        </p:spPr>
        <p:txBody>
          <a:bodyPr/>
          <a:lstStyle/>
          <a:p>
            <a:r>
              <a:rPr lang="en-US" dirty="0"/>
              <a:t>Change the image based upon mouse.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lec16ex07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534400" cy="4374376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5438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7 -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876800"/>
          </a:xfrm>
        </p:spPr>
        <p:txBody>
          <a:bodyPr/>
          <a:lstStyle/>
          <a:p>
            <a:r>
              <a:rPr lang="en-US" dirty="0"/>
              <a:t>Note the variables and image objects.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2011-03-29_22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120900"/>
            <a:ext cx="7734300" cy="38227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7549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 – The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876800"/>
          </a:xfrm>
        </p:spPr>
        <p:txBody>
          <a:bodyPr/>
          <a:lstStyle/>
          <a:p>
            <a:r>
              <a:rPr lang="en-US" dirty="0"/>
              <a:t>Note that ‘display’ is the name of an image object on the page.</a:t>
            </a:r>
          </a:p>
          <a:p>
            <a:r>
              <a:rPr lang="en-US" dirty="0"/>
              <a:t>Two types of mouse events.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2011-03-29_23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80346"/>
            <a:ext cx="8534400" cy="3144254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925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39" y="324950"/>
            <a:ext cx="7765322" cy="970450"/>
          </a:xfrm>
        </p:spPr>
        <p:txBody>
          <a:bodyPr/>
          <a:lstStyle/>
          <a:p>
            <a:r>
              <a:rPr lang="en-US" dirty="0"/>
              <a:t>Document Object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6858000" cy="685800"/>
          </a:xfrm>
        </p:spPr>
        <p:txBody>
          <a:bodyPr/>
          <a:lstStyle/>
          <a:p>
            <a:r>
              <a:rPr lang="en-US" dirty="0"/>
              <a:t>There is a lot going one here!</a:t>
            </a:r>
          </a:p>
        </p:txBody>
      </p:sp>
      <p:pic>
        <p:nvPicPr>
          <p:cNvPr id="7" name="Picture 6" descr="ct310lec18fig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6553200" cy="3314456"/>
          </a:xfrm>
          <a:prstGeom prst="rect">
            <a:avLst/>
          </a:prstGeom>
          <a:ln w="19050" cmpd="sng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90600" y="3200400"/>
            <a:ext cx="7315200" cy="31242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88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88000"/>
                </a:schemeClr>
              </a:gs>
            </a:gsLst>
            <a:lin ang="16200000" scaled="0"/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90000"/>
              <a:buFont typeface="Wingdings" charset="2"/>
              <a:buChar char=""/>
              <a:tabLst/>
              <a:defRPr/>
            </a:pPr>
            <a:r>
              <a:rPr lang="en-US" sz="3200" kern="0" dirty="0">
                <a:solidFill>
                  <a:srgbClr val="4B3623"/>
                </a:solidFill>
                <a:latin typeface="+mn-lt"/>
                <a:ea typeface="+mn-ea"/>
                <a:cs typeface="+mn-cs"/>
              </a:rPr>
              <a:t>Appropriate for this course:</a:t>
            </a:r>
          </a:p>
          <a:p>
            <a:pPr marL="800100" lvl="1" indent="-342900" eaLnBrk="1" hangingPunct="1">
              <a:spcBef>
                <a:spcPct val="30000"/>
              </a:spcBef>
              <a:buSzPct val="90000"/>
              <a:buFont typeface="Wingdings" charset="2"/>
              <a:buChar char=""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B36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elements on a page,</a:t>
            </a:r>
          </a:p>
          <a:p>
            <a:pPr marL="800100" lvl="1" indent="-342900" eaLnBrk="1" hangingPunct="1">
              <a:spcBef>
                <a:spcPct val="30000"/>
              </a:spcBef>
              <a:buSzPct val="90000"/>
              <a:buFont typeface="Wingdings" charset="2"/>
              <a:buChar char=""/>
            </a:pPr>
            <a:r>
              <a:rPr lang="en-US" sz="3200" kern="0" dirty="0">
                <a:solidFill>
                  <a:srgbClr val="4B3623"/>
                </a:solidFill>
              </a:rPr>
              <a:t>Including the page itself,</a:t>
            </a:r>
          </a:p>
          <a:p>
            <a:pPr marL="800100" lvl="1" indent="-342900" eaLnBrk="1" hangingPunct="1">
              <a:spcBef>
                <a:spcPct val="30000"/>
              </a:spcBef>
              <a:buSzPct val="90000"/>
              <a:buFont typeface="Wingdings" charset="2"/>
              <a:buChar char=""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B362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objects to which actions may be attached.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– Look Hither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confuse Java and JavaScript.</a:t>
            </a:r>
          </a:p>
          <a:p>
            <a:r>
              <a:rPr lang="en-US" dirty="0"/>
              <a:t>Learning JavaScript. Where to start.</a:t>
            </a:r>
          </a:p>
          <a:p>
            <a:r>
              <a:rPr lang="en-US" dirty="0"/>
              <a:t>Learn by example:</a:t>
            </a:r>
          </a:p>
          <a:p>
            <a:pPr lvl="1"/>
            <a:r>
              <a:rPr lang="en-US" dirty="0" err="1"/>
              <a:t>zyBook</a:t>
            </a:r>
            <a:endParaRPr lang="en-US" dirty="0"/>
          </a:p>
          <a:p>
            <a:pPr lvl="1"/>
            <a:r>
              <a:rPr lang="en-US" dirty="0"/>
              <a:t>The web </a:t>
            </a:r>
          </a:p>
          <a:p>
            <a:r>
              <a:rPr lang="en-US" dirty="0"/>
              <a:t>We will not be going too deep.</a:t>
            </a:r>
          </a:p>
          <a:p>
            <a:r>
              <a:rPr lang="en-US" dirty="0"/>
              <a:t>Mind security/convenience tradeoff.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130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2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write to the document.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2011-03-29_21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82540"/>
            <a:ext cx="8686800" cy="3837260"/>
          </a:xfrm>
          <a:prstGeom prst="rect">
            <a:avLst/>
          </a:prstGeom>
          <a:ln w="57150" cmpd="sng">
            <a:solidFill>
              <a:schemeClr val="tx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803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574800"/>
            <a:ext cx="8788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6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1 - Observations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script tag has ‘type’ attribute.</a:t>
            </a:r>
          </a:p>
          <a:p>
            <a:pPr lvl="1"/>
            <a:r>
              <a:rPr lang="en-US" dirty="0"/>
              <a:t>Language attribute is </a:t>
            </a:r>
            <a:r>
              <a:rPr lang="en-US" dirty="0" err="1"/>
              <a:t>depricated</a:t>
            </a:r>
            <a:r>
              <a:rPr lang="en-US" dirty="0"/>
              <a:t>.</a:t>
            </a:r>
          </a:p>
          <a:p>
            <a:r>
              <a:rPr lang="en-US" dirty="0"/>
              <a:t>Note the use of &lt;</a:t>
            </a:r>
            <a:r>
              <a:rPr lang="en-US" dirty="0" err="1"/>
              <a:t>noscript</a:t>
            </a:r>
            <a:r>
              <a:rPr lang="en-US" dirty="0"/>
              <a:t>&gt; tags.</a:t>
            </a:r>
          </a:p>
          <a:p>
            <a:pPr lvl="1"/>
            <a:r>
              <a:rPr lang="en-US" dirty="0"/>
              <a:t>Arguably less important now, but </a:t>
            </a:r>
            <a:r>
              <a:rPr lang="is-IS" dirty="0"/>
              <a:t>…</a:t>
            </a:r>
            <a:endParaRPr lang="en-US" dirty="0"/>
          </a:p>
          <a:p>
            <a:r>
              <a:rPr lang="en-US" dirty="0"/>
              <a:t>No accounting for older browsers.</a:t>
            </a:r>
          </a:p>
          <a:p>
            <a:r>
              <a:rPr lang="en-US" dirty="0"/>
              <a:t>First taste of document object model.</a:t>
            </a:r>
          </a:p>
          <a:p>
            <a:pPr lvl="1"/>
            <a:r>
              <a:rPr lang="en-US" dirty="0"/>
              <a:t>The document object has method ‘write’.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B602-420E-2440-B771-2C6350F6C978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139E61C-55AA-8241-BDF5-DF1E6B9086E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5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CSS id’s to name objects.</a:t>
            </a:r>
          </a:p>
          <a:p>
            <a:r>
              <a:rPr lang="en-US" dirty="0"/>
              <a:t>Accessing properties of objects.</a:t>
            </a:r>
          </a:p>
          <a:p>
            <a:r>
              <a:rPr lang="en-US" dirty="0"/>
              <a:t>Assignment to variables.</a:t>
            </a:r>
          </a:p>
          <a:p>
            <a:r>
              <a:rPr lang="en-US" dirty="0"/>
              <a:t>String concatenation.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C6D6-E7F0-8841-BCE5-0A44D1428475}" type="datetime4">
              <a:rPr lang="en-US" smtClean="0"/>
              <a:pPr/>
              <a:t>March 4,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CT 310 - Web Development, Colorado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CEB066E-2A32-BA4A-8A59-A550F0D532F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2011-03-29_21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55318"/>
            <a:ext cx="8382000" cy="2369282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7653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3025</TotalTime>
  <Words>772</Words>
  <Application>Microsoft Office PowerPoint</Application>
  <PresentationFormat>On-screen Show (4:3)</PresentationFormat>
  <Paragraphs>151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Calisto MT</vt:lpstr>
      <vt:lpstr>Verdana</vt:lpstr>
      <vt:lpstr>Wingdings</vt:lpstr>
      <vt:lpstr>Wingdings 2</vt:lpstr>
      <vt:lpstr>Slate</vt:lpstr>
      <vt:lpstr>JavaScript</vt:lpstr>
      <vt:lpstr>Client-side Dynamic HTML</vt:lpstr>
      <vt:lpstr>Document Object Model</vt:lpstr>
      <vt:lpstr>JavaScript – Look Hither</vt:lpstr>
      <vt:lpstr>PowerPoint Presentation</vt:lpstr>
      <vt:lpstr>Hello World</vt:lpstr>
      <vt:lpstr>Hello World Page</vt:lpstr>
      <vt:lpstr>Example 1 - Observations</vt:lpstr>
      <vt:lpstr>Example 2</vt:lpstr>
      <vt:lpstr>Example 2 – The Page</vt:lpstr>
      <vt:lpstr>Example 3 – Functions</vt:lpstr>
      <vt:lpstr>First Taste of Power</vt:lpstr>
      <vt:lpstr>Example 3 - Events</vt:lpstr>
      <vt:lpstr>Example 3 – The Page</vt:lpstr>
      <vt:lpstr>Example 3 – The Page</vt:lpstr>
      <vt:lpstr>Example 4 – More Functions</vt:lpstr>
      <vt:lpstr>Example 4 – Make it Go</vt:lpstr>
      <vt:lpstr>Example 5 – Navigation </vt:lpstr>
      <vt:lpstr>Example 5 – The Page</vt:lpstr>
      <vt:lpstr>Example 6 - Buttons</vt:lpstr>
      <vt:lpstr>Example 6 – Window.open</vt:lpstr>
      <vt:lpstr>Example 7 – Rollover</vt:lpstr>
      <vt:lpstr>Example 7 - Header</vt:lpstr>
      <vt:lpstr>Example 7 – The Table</vt:lpstr>
    </vt:vector>
  </TitlesOfParts>
  <Manager/>
  <Company>Ross Beveridge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subject/>
  <dc:creator>Ross Beveridge</dc:creator>
  <cp:keywords/>
  <dc:description/>
  <cp:lastModifiedBy>Say,Benjamin</cp:lastModifiedBy>
  <cp:revision>312</cp:revision>
  <cp:lastPrinted>1904-01-01T00:00:00Z</cp:lastPrinted>
  <dcterms:created xsi:type="dcterms:W3CDTF">2009-04-23T19:04:05Z</dcterms:created>
  <dcterms:modified xsi:type="dcterms:W3CDTF">2019-03-04T19:13:46Z</dcterms:modified>
  <cp:category/>
</cp:coreProperties>
</file>